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42"/>
  </p:notesMasterIdLst>
  <p:sldIdLst>
    <p:sldId id="256" r:id="rId2"/>
    <p:sldId id="324" r:id="rId3"/>
    <p:sldId id="323" r:id="rId4"/>
    <p:sldId id="316" r:id="rId5"/>
    <p:sldId id="317" r:id="rId6"/>
    <p:sldId id="318" r:id="rId7"/>
    <p:sldId id="319" r:id="rId8"/>
    <p:sldId id="258" r:id="rId9"/>
    <p:sldId id="296" r:id="rId10"/>
    <p:sldId id="287" r:id="rId11"/>
    <p:sldId id="263" r:id="rId12"/>
    <p:sldId id="260" r:id="rId13"/>
    <p:sldId id="273" r:id="rId14"/>
    <p:sldId id="329" r:id="rId15"/>
    <p:sldId id="274" r:id="rId16"/>
    <p:sldId id="270" r:id="rId17"/>
    <p:sldId id="309" r:id="rId18"/>
    <p:sldId id="302" r:id="rId19"/>
    <p:sldId id="305" r:id="rId20"/>
    <p:sldId id="330" r:id="rId21"/>
    <p:sldId id="303" r:id="rId22"/>
    <p:sldId id="306" r:id="rId23"/>
    <p:sldId id="312" r:id="rId24"/>
    <p:sldId id="289" r:id="rId25"/>
    <p:sldId id="291" r:id="rId26"/>
    <p:sldId id="328" r:id="rId27"/>
    <p:sldId id="293" r:id="rId28"/>
    <p:sldId id="292" r:id="rId29"/>
    <p:sldId id="315" r:id="rId30"/>
    <p:sldId id="294" r:id="rId31"/>
    <p:sldId id="325" r:id="rId32"/>
    <p:sldId id="284" r:id="rId33"/>
    <p:sldId id="257" r:id="rId34"/>
    <p:sldId id="281" r:id="rId35"/>
    <p:sldId id="322" r:id="rId36"/>
    <p:sldId id="321" r:id="rId37"/>
    <p:sldId id="327" r:id="rId38"/>
    <p:sldId id="282" r:id="rId39"/>
    <p:sldId id="326" r:id="rId40"/>
    <p:sldId id="28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65" d="100"/>
          <a:sy n="65" d="100"/>
        </p:scale>
        <p:origin x="518"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rew\Documents\Environmental%20Audit%202016,%208th%20edition\Electrical%20Totaled%20Data%20(Without%20words%20or%20fixed%20data%20number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ndrew\Documents\Environmental%20Audit%202016,%208th%20edition\CCF%20Natural%20Gas%20Complete%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ndrew\Documents\Environmental%20Audit%202016,%208th%20edition\Trachte's%20info.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ndrew\Documents\Environmental%20Audit%202016,%208th%20edition\Trachte's%20info.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drew\Documents\Environmental%20Audit%202016,%208th%20edition\CCF%20Natural%20Gas%20Complete%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drew\Documents\Environmental%20Audit%202016,%208th%20edition\Electrical%20Totaled%20Data%20(Without%20words%20or%20fixed%20data%20numbe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drew\Documents\Environmental%20Audit%202016,%208th%20edition\Electrical%20Totaled%20Data%20(Without%20words%20or%20fixed%20data%20numbe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drew\Documents\Environmental%20Audit%202016,%208th%20edition\Electrical%20Totaled%20Data%20(Without%20words%20or%20fixed%20data%20number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drew\Documents\Environmental%20Audit%202016,%208th%20edition\Electrical%20Totaled%20Data%20(Without%20words%20or%20fixed%20data%20number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drew\Documents\Environmental%20Audit%202016,%208th%20edition\Electrical%20Totaled%20Data%20(Without%20words%20or%20fixed%20data%20number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drew\Documents\Environmental%20Audit%202016,%208th%20edition\CCF%20Natural%20Gas%20Complete%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ndrew\Documents\Environmental%20Audit%202016,%208th%20edition\CCF%20Natural%20Gas%20Complete%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Total Campus</a:t>
            </a:r>
            <a:r>
              <a:rPr lang="en-US" baseline="0"/>
              <a:t> kWH Usage Per Year</a:t>
            </a:r>
            <a:endParaRPr lang="en-US"/>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Totals</c:v>
          </c:tx>
          <c:spPr>
            <a:ln w="63500" cap="rnd">
              <a:solidFill>
                <a:schemeClr val="tx1"/>
              </a:solidFill>
              <a:round/>
            </a:ln>
            <a:effectLst>
              <a:outerShdw blurRad="44450" dist="25400" dir="2700000" algn="br" rotWithShape="0">
                <a:srgbClr val="000000">
                  <a:alpha val="60000"/>
                </a:srgbClr>
              </a:outerShdw>
            </a:effectLst>
          </c:spPr>
          <c:marker>
            <c:symbol val="none"/>
          </c:marker>
          <c:dPt>
            <c:idx val="1"/>
            <c:marker>
              <c:symbol val="none"/>
            </c:marker>
            <c:bubble3D val="0"/>
            <c:spPr>
              <a:ln w="63500" cap="rnd">
                <a:solidFill>
                  <a:schemeClr val="tx1"/>
                </a:solidFill>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CD31-4560-BC4E-940E3C412AF7}"/>
              </c:ext>
            </c:extLst>
          </c:dPt>
          <c:dPt>
            <c:idx val="2"/>
            <c:marker>
              <c:symbol val="none"/>
            </c:marker>
            <c:bubble3D val="0"/>
            <c:spPr>
              <a:ln w="63500" cap="rnd">
                <a:solidFill>
                  <a:schemeClr val="tx1"/>
                </a:solidFill>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CD31-4560-BC4E-940E3C412AF7}"/>
              </c:ext>
            </c:extLst>
          </c:dPt>
          <c:dPt>
            <c:idx val="3"/>
            <c:marker>
              <c:symbol val="none"/>
            </c:marker>
            <c:bubble3D val="0"/>
            <c:spPr>
              <a:ln w="63500" cap="rnd">
                <a:solidFill>
                  <a:schemeClr val="tx1"/>
                </a:solidFill>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CD31-4560-BC4E-940E3C412AF7}"/>
              </c:ext>
            </c:extLst>
          </c:dPt>
          <c:dPt>
            <c:idx val="4"/>
            <c:marker>
              <c:symbol val="none"/>
            </c:marker>
            <c:bubble3D val="0"/>
            <c:spPr>
              <a:ln w="63500" cap="rnd">
                <a:solidFill>
                  <a:schemeClr val="tx1"/>
                </a:solidFill>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CD31-4560-BC4E-940E3C412AF7}"/>
              </c:ext>
            </c:extLst>
          </c:dPt>
          <c:dPt>
            <c:idx val="5"/>
            <c:marker>
              <c:symbol val="none"/>
            </c:marker>
            <c:bubble3D val="0"/>
            <c:spPr>
              <a:ln w="63500" cap="rnd">
                <a:solidFill>
                  <a:schemeClr val="tx1"/>
                </a:solidFill>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CD31-4560-BC4E-940E3C412AF7}"/>
              </c:ext>
            </c:extLst>
          </c:dPt>
          <c:dPt>
            <c:idx val="6"/>
            <c:marker>
              <c:symbol val="none"/>
            </c:marker>
            <c:bubble3D val="0"/>
            <c:spPr>
              <a:ln w="63500" cap="rnd">
                <a:solidFill>
                  <a:schemeClr val="tx1"/>
                </a:solidFill>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CD31-4560-BC4E-940E3C412AF7}"/>
              </c:ext>
            </c:extLst>
          </c:dPt>
          <c:dPt>
            <c:idx val="7"/>
            <c:marker>
              <c:symbol val="none"/>
            </c:marker>
            <c:bubble3D val="0"/>
            <c:spPr>
              <a:ln w="63500" cap="rnd">
                <a:solidFill>
                  <a:schemeClr val="tx1"/>
                </a:solidFill>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CD31-4560-BC4E-940E3C412AF7}"/>
              </c:ext>
            </c:extLst>
          </c:dPt>
          <c:dPt>
            <c:idx val="8"/>
            <c:marker>
              <c:symbol val="none"/>
            </c:marker>
            <c:bubble3D val="0"/>
            <c:spPr>
              <a:ln w="63500" cap="rnd">
                <a:solidFill>
                  <a:schemeClr val="tx1"/>
                </a:solidFill>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CD31-4560-BC4E-940E3C412AF7}"/>
              </c:ext>
            </c:extLst>
          </c:dPt>
          <c:dPt>
            <c:idx val="9"/>
            <c:marker>
              <c:symbol val="none"/>
            </c:marker>
            <c:bubble3D val="0"/>
            <c:spPr>
              <a:ln w="63500" cap="rnd">
                <a:solidFill>
                  <a:schemeClr val="tx1"/>
                </a:solidFill>
                <a:round/>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CD31-4560-BC4E-940E3C412AF7}"/>
              </c:ext>
            </c:extLst>
          </c:dPt>
          <c:cat>
            <c:numRef>
              <c:f>'PPL 2016'!$B$3:$K$3</c:f>
              <c:numCache>
                <c:formatCode>General</c:formatCode>
                <c:ptCount val="10"/>
                <c:pt idx="0">
                  <c:v>2016</c:v>
                </c:pt>
                <c:pt idx="1">
                  <c:v>2015</c:v>
                </c:pt>
                <c:pt idx="2">
                  <c:v>2014</c:v>
                </c:pt>
                <c:pt idx="3">
                  <c:v>2013</c:v>
                </c:pt>
                <c:pt idx="4">
                  <c:v>2012</c:v>
                </c:pt>
                <c:pt idx="5">
                  <c:v>2011</c:v>
                </c:pt>
                <c:pt idx="6">
                  <c:v>2010</c:v>
                </c:pt>
                <c:pt idx="7">
                  <c:v>2009</c:v>
                </c:pt>
                <c:pt idx="8">
                  <c:v>2008</c:v>
                </c:pt>
                <c:pt idx="9">
                  <c:v>2007</c:v>
                </c:pt>
              </c:numCache>
            </c:numRef>
          </c:cat>
          <c:val>
            <c:numRef>
              <c:f>'PPL 2016'!$B$55:$K$55</c:f>
              <c:numCache>
                <c:formatCode>_(* #,##0_);_(* \(#,##0\);_(* "-"??_);_(@_)</c:formatCode>
                <c:ptCount val="10"/>
                <c:pt idx="0">
                  <c:v>11606078.870000003</c:v>
                </c:pt>
                <c:pt idx="1">
                  <c:v>11071812</c:v>
                </c:pt>
                <c:pt idx="2">
                  <c:v>10603116</c:v>
                </c:pt>
                <c:pt idx="3">
                  <c:v>10711018</c:v>
                </c:pt>
                <c:pt idx="4">
                  <c:v>9649958</c:v>
                </c:pt>
                <c:pt idx="5">
                  <c:v>10213731</c:v>
                </c:pt>
                <c:pt idx="6">
                  <c:v>9913095</c:v>
                </c:pt>
                <c:pt idx="7">
                  <c:v>11157471.393999999</c:v>
                </c:pt>
                <c:pt idx="8">
                  <c:v>11223704.824999999</c:v>
                </c:pt>
                <c:pt idx="9">
                  <c:v>10909844</c:v>
                </c:pt>
              </c:numCache>
            </c:numRef>
          </c:val>
          <c:smooth val="0"/>
          <c:extLst>
            <c:ext xmlns:c16="http://schemas.microsoft.com/office/drawing/2014/chart" uri="{C3380CC4-5D6E-409C-BE32-E72D297353CC}">
              <c16:uniqueId val="{00000000-CD31-4560-BC4E-940E3C412AF7}"/>
            </c:ext>
          </c:extLst>
        </c:ser>
        <c:dLbls>
          <c:showLegendKey val="0"/>
          <c:showVal val="0"/>
          <c:showCatName val="0"/>
          <c:showSerName val="0"/>
          <c:showPercent val="0"/>
          <c:showBubbleSize val="0"/>
        </c:dLbls>
        <c:smooth val="0"/>
        <c:axId val="487045472"/>
        <c:axId val="487046456"/>
      </c:lineChart>
      <c:catAx>
        <c:axId val="487045472"/>
        <c:scaling>
          <c:orientation val="maxMin"/>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2000"/>
                  <a:t>Year</a:t>
                </a:r>
                <a:r>
                  <a:rPr lang="en-US" sz="2000" baseline="0"/>
                  <a:t> Calculated</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046456"/>
        <c:crosses val="autoZero"/>
        <c:auto val="1"/>
        <c:lblAlgn val="ctr"/>
        <c:lblOffset val="100"/>
        <c:noMultiLvlLbl val="0"/>
      </c:catAx>
      <c:valAx>
        <c:axId val="487046456"/>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2000"/>
                  <a:t>Total</a:t>
                </a:r>
                <a:r>
                  <a:rPr lang="en-US" sz="2000" baseline="0"/>
                  <a:t> kWH usage</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7045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Natural</a:t>
            </a:r>
            <a:r>
              <a:rPr lang="en-US" sz="2000" baseline="0" dirty="0"/>
              <a:t> Gas Usage per Each year per Other Lycoming Building</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2016</c:v>
          </c:tx>
          <c:spPr>
            <a:solidFill>
              <a:schemeClr val="accent1"/>
            </a:solidFill>
            <a:ln>
              <a:noFill/>
            </a:ln>
            <a:effectLst/>
          </c:spPr>
          <c:invertIfNegative val="0"/>
          <c:cat>
            <c:strRef>
              <c:f>'PPL 2016'!$A$16:$A$22</c:f>
              <c:strCache>
                <c:ptCount val="7"/>
                <c:pt idx="0">
                  <c:v>Admissions</c:v>
                </c:pt>
                <c:pt idx="1">
                  <c:v>Wertz Hall</c:v>
                </c:pt>
                <c:pt idx="2">
                  <c:v>Lamade Gym</c:v>
                </c:pt>
                <c:pt idx="3">
                  <c:v>Long Hall</c:v>
                </c:pt>
                <c:pt idx="4">
                  <c:v>GSB</c:v>
                </c:pt>
                <c:pt idx="5">
                  <c:v>Rec Center</c:v>
                </c:pt>
                <c:pt idx="6">
                  <c:v>Athletic Complex (238 Lincoln St.)</c:v>
                </c:pt>
              </c:strCache>
            </c:strRef>
          </c:cat>
          <c:val>
            <c:numRef>
              <c:f>'PPL 2016'!$B$16:$B$22</c:f>
              <c:numCache>
                <c:formatCode>_(* #,##0_);_(* \(#,##0\);_(* "-"??_);_(@_)</c:formatCode>
                <c:ptCount val="7"/>
                <c:pt idx="0" formatCode="#,##0">
                  <c:v>1358</c:v>
                </c:pt>
                <c:pt idx="1">
                  <c:v>48145</c:v>
                </c:pt>
                <c:pt idx="2">
                  <c:v>37758</c:v>
                </c:pt>
                <c:pt idx="3">
                  <c:v>10426</c:v>
                </c:pt>
                <c:pt idx="4" formatCode="#,##0">
                  <c:v>1174</c:v>
                </c:pt>
                <c:pt idx="5" formatCode="#,##0">
                  <c:v>25901</c:v>
                </c:pt>
                <c:pt idx="6" formatCode="#,##0">
                  <c:v>15599</c:v>
                </c:pt>
              </c:numCache>
            </c:numRef>
          </c:val>
          <c:extLst>
            <c:ext xmlns:c16="http://schemas.microsoft.com/office/drawing/2014/chart" uri="{C3380CC4-5D6E-409C-BE32-E72D297353CC}">
              <c16:uniqueId val="{00000007-B8C1-4214-81EB-CC52D849CAE4}"/>
            </c:ext>
          </c:extLst>
        </c:ser>
        <c:ser>
          <c:idx val="1"/>
          <c:order val="1"/>
          <c:tx>
            <c:strRef>
              <c:f>'PPL 2016'!$C$3</c:f>
              <c:strCache>
                <c:ptCount val="1"/>
                <c:pt idx="0">
                  <c:v>2015</c:v>
                </c:pt>
              </c:strCache>
            </c:strRef>
          </c:tx>
          <c:spPr>
            <a:solidFill>
              <a:schemeClr val="accent2"/>
            </a:solidFill>
            <a:ln>
              <a:noFill/>
            </a:ln>
            <a:effectLst/>
          </c:spPr>
          <c:invertIfNegative val="0"/>
          <c:cat>
            <c:strRef>
              <c:f>'PPL 2016'!$A$16:$A$22</c:f>
              <c:strCache>
                <c:ptCount val="7"/>
                <c:pt idx="0">
                  <c:v>Admissions</c:v>
                </c:pt>
                <c:pt idx="1">
                  <c:v>Wertz Hall</c:v>
                </c:pt>
                <c:pt idx="2">
                  <c:v>Lamade Gym</c:v>
                </c:pt>
                <c:pt idx="3">
                  <c:v>Long Hall</c:v>
                </c:pt>
                <c:pt idx="4">
                  <c:v>GSB</c:v>
                </c:pt>
                <c:pt idx="5">
                  <c:v>Rec Center</c:v>
                </c:pt>
                <c:pt idx="6">
                  <c:v>Athletic Complex (238 Lincoln St.)</c:v>
                </c:pt>
              </c:strCache>
            </c:strRef>
          </c:cat>
          <c:val>
            <c:numRef>
              <c:f>'PPL 2016'!$C$16:$C$22</c:f>
              <c:numCache>
                <c:formatCode>#,##0</c:formatCode>
                <c:ptCount val="7"/>
                <c:pt idx="0">
                  <c:v>1446</c:v>
                </c:pt>
                <c:pt idx="1">
                  <c:v>45083</c:v>
                </c:pt>
                <c:pt idx="2">
                  <c:v>41245</c:v>
                </c:pt>
                <c:pt idx="3">
                  <c:v>10561</c:v>
                </c:pt>
                <c:pt idx="4">
                  <c:v>1434</c:v>
                </c:pt>
                <c:pt idx="5">
                  <c:v>27497</c:v>
                </c:pt>
                <c:pt idx="6">
                  <c:v>18957</c:v>
                </c:pt>
              </c:numCache>
            </c:numRef>
          </c:val>
          <c:extLst>
            <c:ext xmlns:c16="http://schemas.microsoft.com/office/drawing/2014/chart" uri="{C3380CC4-5D6E-409C-BE32-E72D297353CC}">
              <c16:uniqueId val="{00000006-B8C1-4214-81EB-CC52D849CAE4}"/>
            </c:ext>
          </c:extLst>
        </c:ser>
        <c:ser>
          <c:idx val="2"/>
          <c:order val="2"/>
          <c:tx>
            <c:v>2014</c:v>
          </c:tx>
          <c:spPr>
            <a:solidFill>
              <a:schemeClr val="accent3"/>
            </a:solidFill>
            <a:ln>
              <a:noFill/>
            </a:ln>
            <a:effectLst/>
          </c:spPr>
          <c:invertIfNegative val="0"/>
          <c:cat>
            <c:strRef>
              <c:f>'PPL 2016'!$A$16:$A$22</c:f>
              <c:strCache>
                <c:ptCount val="7"/>
                <c:pt idx="0">
                  <c:v>Admissions</c:v>
                </c:pt>
                <c:pt idx="1">
                  <c:v>Wertz Hall</c:v>
                </c:pt>
                <c:pt idx="2">
                  <c:v>Lamade Gym</c:v>
                </c:pt>
                <c:pt idx="3">
                  <c:v>Long Hall</c:v>
                </c:pt>
                <c:pt idx="4">
                  <c:v>GSB</c:v>
                </c:pt>
                <c:pt idx="5">
                  <c:v>Rec Center</c:v>
                </c:pt>
                <c:pt idx="6">
                  <c:v>Athletic Complex (238 Lincoln St.)</c:v>
                </c:pt>
              </c:strCache>
            </c:strRef>
          </c:cat>
          <c:val>
            <c:numRef>
              <c:f>'PPL 2016'!$D$16:$D$22</c:f>
              <c:numCache>
                <c:formatCode>#,##0</c:formatCode>
                <c:ptCount val="7"/>
                <c:pt idx="0">
                  <c:v>1595</c:v>
                </c:pt>
                <c:pt idx="1">
                  <c:v>46018</c:v>
                </c:pt>
                <c:pt idx="2">
                  <c:v>42806</c:v>
                </c:pt>
                <c:pt idx="3">
                  <c:v>11661</c:v>
                </c:pt>
                <c:pt idx="4">
                  <c:v>1901</c:v>
                </c:pt>
                <c:pt idx="5">
                  <c:v>28538</c:v>
                </c:pt>
                <c:pt idx="6">
                  <c:v>37411</c:v>
                </c:pt>
              </c:numCache>
            </c:numRef>
          </c:val>
          <c:extLst>
            <c:ext xmlns:c16="http://schemas.microsoft.com/office/drawing/2014/chart" uri="{C3380CC4-5D6E-409C-BE32-E72D297353CC}">
              <c16:uniqueId val="{00000005-B8C1-4214-81EB-CC52D849CAE4}"/>
            </c:ext>
          </c:extLst>
        </c:ser>
        <c:ser>
          <c:idx val="3"/>
          <c:order val="3"/>
          <c:tx>
            <c:v>2013</c:v>
          </c:tx>
          <c:spPr>
            <a:solidFill>
              <a:schemeClr val="accent4"/>
            </a:solidFill>
            <a:ln>
              <a:noFill/>
            </a:ln>
            <a:effectLst/>
          </c:spPr>
          <c:invertIfNegative val="0"/>
          <c:cat>
            <c:strRef>
              <c:f>'PPL 2016'!$A$16:$A$22</c:f>
              <c:strCache>
                <c:ptCount val="7"/>
                <c:pt idx="0">
                  <c:v>Admissions</c:v>
                </c:pt>
                <c:pt idx="1">
                  <c:v>Wertz Hall</c:v>
                </c:pt>
                <c:pt idx="2">
                  <c:v>Lamade Gym</c:v>
                </c:pt>
                <c:pt idx="3">
                  <c:v>Long Hall</c:v>
                </c:pt>
                <c:pt idx="4">
                  <c:v>GSB</c:v>
                </c:pt>
                <c:pt idx="5">
                  <c:v>Rec Center</c:v>
                </c:pt>
                <c:pt idx="6">
                  <c:v>Athletic Complex (238 Lincoln St.)</c:v>
                </c:pt>
              </c:strCache>
            </c:strRef>
          </c:cat>
          <c:val>
            <c:numRef>
              <c:f>'PPL 2016'!$E$16:$E$22</c:f>
              <c:numCache>
                <c:formatCode>#,##0</c:formatCode>
                <c:ptCount val="7"/>
                <c:pt idx="0" formatCode="General">
                  <c:v>973</c:v>
                </c:pt>
                <c:pt idx="1">
                  <c:v>39710</c:v>
                </c:pt>
                <c:pt idx="2">
                  <c:v>73109</c:v>
                </c:pt>
                <c:pt idx="3">
                  <c:v>12314</c:v>
                </c:pt>
                <c:pt idx="4">
                  <c:v>930</c:v>
                </c:pt>
                <c:pt idx="5" formatCode="General">
                  <c:v>0</c:v>
                </c:pt>
                <c:pt idx="6">
                  <c:v>21585</c:v>
                </c:pt>
              </c:numCache>
            </c:numRef>
          </c:val>
          <c:extLst>
            <c:ext xmlns:c16="http://schemas.microsoft.com/office/drawing/2014/chart" uri="{C3380CC4-5D6E-409C-BE32-E72D297353CC}">
              <c16:uniqueId val="{00000004-B8C1-4214-81EB-CC52D849CAE4}"/>
            </c:ext>
          </c:extLst>
        </c:ser>
        <c:ser>
          <c:idx val="4"/>
          <c:order val="4"/>
          <c:tx>
            <c:v>2012</c:v>
          </c:tx>
          <c:spPr>
            <a:solidFill>
              <a:schemeClr val="accent5"/>
            </a:solidFill>
            <a:ln>
              <a:noFill/>
            </a:ln>
            <a:effectLst/>
          </c:spPr>
          <c:invertIfNegative val="0"/>
          <c:cat>
            <c:strRef>
              <c:f>'PPL 2016'!$A$16:$A$22</c:f>
              <c:strCache>
                <c:ptCount val="7"/>
                <c:pt idx="0">
                  <c:v>Admissions</c:v>
                </c:pt>
                <c:pt idx="1">
                  <c:v>Wertz Hall</c:v>
                </c:pt>
                <c:pt idx="2">
                  <c:v>Lamade Gym</c:v>
                </c:pt>
                <c:pt idx="3">
                  <c:v>Long Hall</c:v>
                </c:pt>
                <c:pt idx="4">
                  <c:v>GSB</c:v>
                </c:pt>
                <c:pt idx="5">
                  <c:v>Rec Center</c:v>
                </c:pt>
                <c:pt idx="6">
                  <c:v>Athletic Complex (238 Lincoln St.)</c:v>
                </c:pt>
              </c:strCache>
            </c:strRef>
          </c:cat>
          <c:val>
            <c:numRef>
              <c:f>'PPL 2016'!$F$16:$F$22</c:f>
              <c:numCache>
                <c:formatCode>#,##0</c:formatCode>
                <c:ptCount val="7"/>
                <c:pt idx="0" formatCode="General">
                  <c:v>0</c:v>
                </c:pt>
                <c:pt idx="1">
                  <c:v>40879</c:v>
                </c:pt>
                <c:pt idx="2">
                  <c:v>88633</c:v>
                </c:pt>
                <c:pt idx="3">
                  <c:v>16324</c:v>
                </c:pt>
                <c:pt idx="4">
                  <c:v>0</c:v>
                </c:pt>
                <c:pt idx="5">
                  <c:v>59433</c:v>
                </c:pt>
                <c:pt idx="6" formatCode="General">
                  <c:v>0</c:v>
                </c:pt>
              </c:numCache>
            </c:numRef>
          </c:val>
          <c:extLst>
            <c:ext xmlns:c16="http://schemas.microsoft.com/office/drawing/2014/chart" uri="{C3380CC4-5D6E-409C-BE32-E72D297353CC}">
              <c16:uniqueId val="{00000003-B8C1-4214-81EB-CC52D849CAE4}"/>
            </c:ext>
          </c:extLst>
        </c:ser>
        <c:ser>
          <c:idx val="5"/>
          <c:order val="5"/>
          <c:tx>
            <c:v>2011</c:v>
          </c:tx>
          <c:spPr>
            <a:solidFill>
              <a:schemeClr val="accent6"/>
            </a:solidFill>
            <a:ln>
              <a:noFill/>
            </a:ln>
            <a:effectLst/>
          </c:spPr>
          <c:invertIfNegative val="0"/>
          <c:cat>
            <c:strRef>
              <c:f>'PPL 2016'!$A$16:$A$22</c:f>
              <c:strCache>
                <c:ptCount val="7"/>
                <c:pt idx="0">
                  <c:v>Admissions</c:v>
                </c:pt>
                <c:pt idx="1">
                  <c:v>Wertz Hall</c:v>
                </c:pt>
                <c:pt idx="2">
                  <c:v>Lamade Gym</c:v>
                </c:pt>
                <c:pt idx="3">
                  <c:v>Long Hall</c:v>
                </c:pt>
                <c:pt idx="4">
                  <c:v>GSB</c:v>
                </c:pt>
                <c:pt idx="5">
                  <c:v>Rec Center</c:v>
                </c:pt>
                <c:pt idx="6">
                  <c:v>Athletic Complex (238 Lincoln St.)</c:v>
                </c:pt>
              </c:strCache>
            </c:strRef>
          </c:cat>
          <c:val>
            <c:numRef>
              <c:f>'PPL 2016'!$G$16:$G$22</c:f>
              <c:numCache>
                <c:formatCode>#,##0</c:formatCode>
                <c:ptCount val="7"/>
                <c:pt idx="0" formatCode="General">
                  <c:v>0</c:v>
                </c:pt>
                <c:pt idx="1">
                  <c:v>69013</c:v>
                </c:pt>
                <c:pt idx="2">
                  <c:v>106304</c:v>
                </c:pt>
                <c:pt idx="3">
                  <c:v>18860</c:v>
                </c:pt>
                <c:pt idx="4" formatCode="General">
                  <c:v>0</c:v>
                </c:pt>
                <c:pt idx="5">
                  <c:v>70869</c:v>
                </c:pt>
                <c:pt idx="6" formatCode="General">
                  <c:v>0</c:v>
                </c:pt>
              </c:numCache>
            </c:numRef>
          </c:val>
          <c:extLst>
            <c:ext xmlns:c16="http://schemas.microsoft.com/office/drawing/2014/chart" uri="{C3380CC4-5D6E-409C-BE32-E72D297353CC}">
              <c16:uniqueId val="{00000002-B8C1-4214-81EB-CC52D849CAE4}"/>
            </c:ext>
          </c:extLst>
        </c:ser>
        <c:ser>
          <c:idx val="6"/>
          <c:order val="6"/>
          <c:tx>
            <c:v>2010</c:v>
          </c:tx>
          <c:spPr>
            <a:solidFill>
              <a:schemeClr val="accent1">
                <a:lumMod val="60000"/>
              </a:schemeClr>
            </a:solidFill>
            <a:ln>
              <a:noFill/>
            </a:ln>
            <a:effectLst/>
          </c:spPr>
          <c:invertIfNegative val="0"/>
          <c:cat>
            <c:strRef>
              <c:f>'PPL 2016'!$A$16:$A$22</c:f>
              <c:strCache>
                <c:ptCount val="7"/>
                <c:pt idx="0">
                  <c:v>Admissions</c:v>
                </c:pt>
                <c:pt idx="1">
                  <c:v>Wertz Hall</c:v>
                </c:pt>
                <c:pt idx="2">
                  <c:v>Lamade Gym</c:v>
                </c:pt>
                <c:pt idx="3">
                  <c:v>Long Hall</c:v>
                </c:pt>
                <c:pt idx="4">
                  <c:v>GSB</c:v>
                </c:pt>
                <c:pt idx="5">
                  <c:v>Rec Center</c:v>
                </c:pt>
                <c:pt idx="6">
                  <c:v>Athletic Complex (238 Lincoln St.)</c:v>
                </c:pt>
              </c:strCache>
            </c:strRef>
          </c:cat>
          <c:val>
            <c:numRef>
              <c:f>'PPL 2016'!$H$16:$H$22</c:f>
              <c:numCache>
                <c:formatCode>#,##0</c:formatCode>
                <c:ptCount val="7"/>
                <c:pt idx="0">
                  <c:v>1114</c:v>
                </c:pt>
                <c:pt idx="1">
                  <c:v>48487</c:v>
                </c:pt>
                <c:pt idx="2">
                  <c:v>84689</c:v>
                </c:pt>
                <c:pt idx="3">
                  <c:v>12452</c:v>
                </c:pt>
                <c:pt idx="4">
                  <c:v>3209</c:v>
                </c:pt>
                <c:pt idx="5">
                  <c:v>56460</c:v>
                </c:pt>
                <c:pt idx="6">
                  <c:v>7454</c:v>
                </c:pt>
              </c:numCache>
            </c:numRef>
          </c:val>
          <c:extLst>
            <c:ext xmlns:c16="http://schemas.microsoft.com/office/drawing/2014/chart" uri="{C3380CC4-5D6E-409C-BE32-E72D297353CC}">
              <c16:uniqueId val="{00000001-B8C1-4214-81EB-CC52D849CAE4}"/>
            </c:ext>
          </c:extLst>
        </c:ser>
        <c:ser>
          <c:idx val="7"/>
          <c:order val="7"/>
          <c:tx>
            <c:v>2009</c:v>
          </c:tx>
          <c:spPr>
            <a:solidFill>
              <a:schemeClr val="accent2">
                <a:lumMod val="60000"/>
              </a:schemeClr>
            </a:solidFill>
            <a:ln>
              <a:noFill/>
            </a:ln>
            <a:effectLst/>
          </c:spPr>
          <c:invertIfNegative val="0"/>
          <c:cat>
            <c:strRef>
              <c:f>'PPL 2016'!$A$16:$A$22</c:f>
              <c:strCache>
                <c:ptCount val="7"/>
                <c:pt idx="0">
                  <c:v>Admissions</c:v>
                </c:pt>
                <c:pt idx="1">
                  <c:v>Wertz Hall</c:v>
                </c:pt>
                <c:pt idx="2">
                  <c:v>Lamade Gym</c:v>
                </c:pt>
                <c:pt idx="3">
                  <c:v>Long Hall</c:v>
                </c:pt>
                <c:pt idx="4">
                  <c:v>GSB</c:v>
                </c:pt>
                <c:pt idx="5">
                  <c:v>Rec Center</c:v>
                </c:pt>
                <c:pt idx="6">
                  <c:v>Athletic Complex (238 Lincoln St.)</c:v>
                </c:pt>
              </c:strCache>
            </c:strRef>
          </c:cat>
          <c:val>
            <c:numRef>
              <c:f>'PPL 2016'!$I$16:$I$22</c:f>
              <c:numCache>
                <c:formatCode>#,##0</c:formatCode>
                <c:ptCount val="7"/>
                <c:pt idx="0">
                  <c:v>1227</c:v>
                </c:pt>
                <c:pt idx="1">
                  <c:v>28284</c:v>
                </c:pt>
                <c:pt idx="2">
                  <c:v>39844</c:v>
                </c:pt>
                <c:pt idx="3">
                  <c:v>8329</c:v>
                </c:pt>
                <c:pt idx="4">
                  <c:v>2981</c:v>
                </c:pt>
                <c:pt idx="5">
                  <c:v>29303</c:v>
                </c:pt>
                <c:pt idx="6">
                  <c:v>7075</c:v>
                </c:pt>
              </c:numCache>
            </c:numRef>
          </c:val>
          <c:extLst>
            <c:ext xmlns:c16="http://schemas.microsoft.com/office/drawing/2014/chart" uri="{C3380CC4-5D6E-409C-BE32-E72D297353CC}">
              <c16:uniqueId val="{00000000-B8C1-4214-81EB-CC52D849CAE4}"/>
            </c:ext>
          </c:extLst>
        </c:ser>
        <c:dLbls>
          <c:showLegendKey val="0"/>
          <c:showVal val="0"/>
          <c:showCatName val="0"/>
          <c:showSerName val="0"/>
          <c:showPercent val="0"/>
          <c:showBubbleSize val="0"/>
        </c:dLbls>
        <c:gapWidth val="219"/>
        <c:overlap val="-27"/>
        <c:axId val="386320016"/>
        <c:axId val="386323952"/>
      </c:barChart>
      <c:catAx>
        <c:axId val="386320016"/>
        <c:scaling>
          <c:orientation val="maxMin"/>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323952"/>
        <c:crosses val="autoZero"/>
        <c:auto val="1"/>
        <c:lblAlgn val="ctr"/>
        <c:lblOffset val="100"/>
        <c:noMultiLvlLbl val="0"/>
      </c:catAx>
      <c:valAx>
        <c:axId val="386323952"/>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CCF</a:t>
                </a:r>
                <a:r>
                  <a:rPr lang="en-US" sz="1400" baseline="0" dirty="0"/>
                  <a:t> Usage</a:t>
                </a:r>
                <a:endParaRPr lang="en-US" sz="14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6320016"/>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Water</a:t>
            </a:r>
            <a:r>
              <a:rPr lang="en-US" baseline="0"/>
              <a:t> Usage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Sheet1!$A$4:$A$10</c:f>
              <c:numCache>
                <c:formatCode>General</c:formatCode>
                <c:ptCount val="7"/>
                <c:pt idx="0">
                  <c:v>2010</c:v>
                </c:pt>
                <c:pt idx="1">
                  <c:v>2011</c:v>
                </c:pt>
                <c:pt idx="2">
                  <c:v>2012</c:v>
                </c:pt>
                <c:pt idx="3">
                  <c:v>2013</c:v>
                </c:pt>
                <c:pt idx="4">
                  <c:v>2014</c:v>
                </c:pt>
                <c:pt idx="5">
                  <c:v>2015</c:v>
                </c:pt>
                <c:pt idx="6">
                  <c:v>2016</c:v>
                </c:pt>
              </c:numCache>
            </c:numRef>
          </c:cat>
          <c:val>
            <c:numRef>
              <c:f>Sheet1!$B$4:$B$10</c:f>
              <c:numCache>
                <c:formatCode>#,##0</c:formatCode>
                <c:ptCount val="7"/>
                <c:pt idx="0">
                  <c:v>75000</c:v>
                </c:pt>
                <c:pt idx="1">
                  <c:v>88000</c:v>
                </c:pt>
                <c:pt idx="2">
                  <c:v>59000</c:v>
                </c:pt>
                <c:pt idx="3">
                  <c:v>50000</c:v>
                </c:pt>
                <c:pt idx="4">
                  <c:v>29000</c:v>
                </c:pt>
                <c:pt idx="5">
                  <c:v>27000</c:v>
                </c:pt>
                <c:pt idx="6">
                  <c:v>34000</c:v>
                </c:pt>
              </c:numCache>
            </c:numRef>
          </c:val>
          <c:smooth val="0"/>
          <c:extLst>
            <c:ext xmlns:c16="http://schemas.microsoft.com/office/drawing/2014/chart" uri="{C3380CC4-5D6E-409C-BE32-E72D297353CC}">
              <c16:uniqueId val="{00000000-1875-497C-9BCF-1B205EDAA3DD}"/>
            </c:ext>
          </c:extLst>
        </c:ser>
        <c:dLbls>
          <c:showLegendKey val="0"/>
          <c:showVal val="0"/>
          <c:showCatName val="0"/>
          <c:showSerName val="0"/>
          <c:showPercent val="0"/>
          <c:showBubbleSize val="0"/>
        </c:dLbls>
        <c:smooth val="0"/>
        <c:axId val="364277704"/>
        <c:axId val="364271800"/>
      </c:lineChart>
      <c:catAx>
        <c:axId val="364277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271800"/>
        <c:crosses val="autoZero"/>
        <c:auto val="1"/>
        <c:lblAlgn val="ctr"/>
        <c:lblOffset val="100"/>
        <c:noMultiLvlLbl val="0"/>
      </c:catAx>
      <c:valAx>
        <c:axId val="364271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Gallons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277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956995078377596"/>
          <c:y val="0.15483130265340686"/>
          <c:w val="0.81219650063540527"/>
          <c:h val="0.66873943571135253"/>
        </c:manualLayout>
      </c:layout>
      <c:lineChart>
        <c:grouping val="standard"/>
        <c:varyColors val="0"/>
        <c:ser>
          <c:idx val="0"/>
          <c:order val="0"/>
          <c:tx>
            <c:strRef>
              <c:f>Sheet1!$C$1</c:f>
              <c:strCache>
                <c:ptCount val="1"/>
                <c:pt idx="0">
                  <c:v>Electrical Data</c:v>
                </c:pt>
              </c:strCache>
            </c:strRef>
          </c:tx>
          <c:spPr>
            <a:ln w="28575" cap="rnd">
              <a:solidFill>
                <a:schemeClr val="accent1"/>
              </a:solidFill>
              <a:round/>
            </a:ln>
            <a:effectLst/>
          </c:spPr>
          <c:marker>
            <c:symbol val="none"/>
          </c:marker>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#,##0</c:formatCode>
                <c:ptCount val="9"/>
                <c:pt idx="0">
                  <c:v>15322</c:v>
                </c:pt>
                <c:pt idx="1">
                  <c:v>15253</c:v>
                </c:pt>
                <c:pt idx="2">
                  <c:v>13882</c:v>
                </c:pt>
                <c:pt idx="3">
                  <c:v>18465</c:v>
                </c:pt>
                <c:pt idx="4">
                  <c:v>14252</c:v>
                </c:pt>
                <c:pt idx="5">
                  <c:v>14734</c:v>
                </c:pt>
                <c:pt idx="6">
                  <c:v>16069</c:v>
                </c:pt>
                <c:pt idx="7">
                  <c:v>17145</c:v>
                </c:pt>
                <c:pt idx="8">
                  <c:v>17964</c:v>
                </c:pt>
              </c:numCache>
            </c:numRef>
          </c:val>
          <c:smooth val="0"/>
          <c:extLst>
            <c:ext xmlns:c16="http://schemas.microsoft.com/office/drawing/2014/chart" uri="{C3380CC4-5D6E-409C-BE32-E72D297353CC}">
              <c16:uniqueId val="{00000000-17A1-4904-9F7A-9160E6C7492A}"/>
            </c:ext>
          </c:extLst>
        </c:ser>
        <c:dLbls>
          <c:showLegendKey val="0"/>
          <c:showVal val="0"/>
          <c:showCatName val="0"/>
          <c:showSerName val="0"/>
          <c:showPercent val="0"/>
          <c:showBubbleSize val="0"/>
        </c:dLbls>
        <c:smooth val="0"/>
        <c:axId val="366146896"/>
        <c:axId val="366139024"/>
      </c:lineChart>
      <c:catAx>
        <c:axId val="366146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139024"/>
        <c:crosses val="autoZero"/>
        <c:auto val="1"/>
        <c:lblAlgn val="ctr"/>
        <c:lblOffset val="100"/>
        <c:noMultiLvlLbl val="0"/>
      </c:catAx>
      <c:valAx>
        <c:axId val="366139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146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Total CCFs Used at Lycoming from 2009-2016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Total CCF Used</c:v>
          </c:tx>
          <c:spPr>
            <a:ln w="63500" cap="rnd">
              <a:solidFill>
                <a:schemeClr val="tx1"/>
              </a:solidFill>
              <a:round/>
            </a:ln>
            <a:effectLst/>
          </c:spPr>
          <c:marker>
            <c:symbol val="none"/>
          </c:marker>
          <c:cat>
            <c:numRef>
              <c:f>'PPL 2016'!$B$3:$I$3</c:f>
              <c:numCache>
                <c:formatCode>General</c:formatCode>
                <c:ptCount val="8"/>
                <c:pt idx="0">
                  <c:v>2016</c:v>
                </c:pt>
                <c:pt idx="1">
                  <c:v>2015</c:v>
                </c:pt>
                <c:pt idx="2">
                  <c:v>2014</c:v>
                </c:pt>
                <c:pt idx="3">
                  <c:v>2013</c:v>
                </c:pt>
                <c:pt idx="4">
                  <c:v>2012</c:v>
                </c:pt>
                <c:pt idx="5">
                  <c:v>2011</c:v>
                </c:pt>
                <c:pt idx="6">
                  <c:v>2010</c:v>
                </c:pt>
                <c:pt idx="7">
                  <c:v>2009</c:v>
                </c:pt>
              </c:numCache>
            </c:numRef>
          </c:cat>
          <c:val>
            <c:numRef>
              <c:f>'PPL 2016'!$B$40:$I$40</c:f>
              <c:numCache>
                <c:formatCode>_(* #,##0_);_(* \(#,##0\);_(* "-"??_);_(@_)</c:formatCode>
                <c:ptCount val="8"/>
                <c:pt idx="0">
                  <c:v>570759</c:v>
                </c:pt>
                <c:pt idx="1">
                  <c:v>575368</c:v>
                </c:pt>
                <c:pt idx="2">
                  <c:v>638476</c:v>
                </c:pt>
                <c:pt idx="3">
                  <c:v>622593</c:v>
                </c:pt>
                <c:pt idx="4">
                  <c:v>855374</c:v>
                </c:pt>
                <c:pt idx="5">
                  <c:v>979075</c:v>
                </c:pt>
                <c:pt idx="6">
                  <c:v>709649</c:v>
                </c:pt>
                <c:pt idx="7">
                  <c:v>480726</c:v>
                </c:pt>
              </c:numCache>
            </c:numRef>
          </c:val>
          <c:smooth val="0"/>
          <c:extLst>
            <c:ext xmlns:c16="http://schemas.microsoft.com/office/drawing/2014/chart" uri="{C3380CC4-5D6E-409C-BE32-E72D297353CC}">
              <c16:uniqueId val="{00000000-162E-4A33-8C2B-AE9272EEE3E1}"/>
            </c:ext>
          </c:extLst>
        </c:ser>
        <c:dLbls>
          <c:showLegendKey val="0"/>
          <c:showVal val="0"/>
          <c:showCatName val="0"/>
          <c:showSerName val="0"/>
          <c:showPercent val="0"/>
          <c:showBubbleSize val="0"/>
        </c:dLbls>
        <c:smooth val="0"/>
        <c:axId val="554438304"/>
        <c:axId val="554436664"/>
      </c:lineChart>
      <c:catAx>
        <c:axId val="554438304"/>
        <c:scaling>
          <c:orientation val="maxMin"/>
        </c:scaling>
        <c:delete val="0"/>
        <c:axPos val="b"/>
        <c:title>
          <c:tx>
            <c:rich>
              <a:bodyPr rot="0" spcFirstLastPara="1" vertOverflow="ellipsis" vert="horz" wrap="square" anchor="ctr" anchorCtr="1"/>
              <a:lstStyle/>
              <a:p>
                <a:pPr algn="ctr">
                  <a:defRPr sz="1000" b="0" i="0" u="none" strike="noStrike" kern="1200" baseline="0">
                    <a:solidFill>
                      <a:schemeClr val="tx1">
                        <a:lumMod val="65000"/>
                        <a:lumOff val="35000"/>
                      </a:schemeClr>
                    </a:solidFill>
                    <a:latin typeface="+mn-lt"/>
                    <a:ea typeface="+mn-ea"/>
                    <a:cs typeface="+mn-cs"/>
                  </a:defRPr>
                </a:pPr>
                <a:r>
                  <a:rPr lang="en-US" sz="1800" dirty="0"/>
                  <a:t>Year</a:t>
                </a:r>
              </a:p>
            </c:rich>
          </c:tx>
          <c:overlay val="0"/>
          <c:spPr>
            <a:noFill/>
            <a:ln>
              <a:noFill/>
            </a:ln>
            <a:effectLst/>
          </c:spPr>
          <c:txPr>
            <a:bodyPr rot="0" spcFirstLastPara="1" vertOverflow="ellipsis" vert="horz" wrap="square" anchor="ctr" anchorCtr="1"/>
            <a:lstStyle/>
            <a:p>
              <a:pPr algn="ct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436664"/>
        <c:crosses val="autoZero"/>
        <c:auto val="1"/>
        <c:lblAlgn val="ctr"/>
        <c:lblOffset val="100"/>
        <c:noMultiLvlLbl val="0"/>
      </c:catAx>
      <c:valAx>
        <c:axId val="554436664"/>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CCF Usage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4438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Electrical</a:t>
            </a:r>
            <a:r>
              <a:rPr lang="en-US" baseline="0" dirty="0"/>
              <a:t> </a:t>
            </a:r>
            <a:r>
              <a:rPr lang="en-US" dirty="0"/>
              <a:t>Energy</a:t>
            </a:r>
            <a:r>
              <a:rPr lang="en-US" baseline="0" dirty="0"/>
              <a:t> Usage Per Building Group for the Campus 2007-2016</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a:outerShdw blurRad="254000" sx="102000" sy="102000" algn="ctr" rotWithShape="0">
                <a:prstClr val="black">
                  <a:alpha val="20000"/>
                </a:prstClr>
              </a:outerShdw>
            </a:effectLst>
          </c:spPr>
          <c:invertIfNegative val="0"/>
          <c:dPt>
            <c:idx val="0"/>
            <c:invertIfNegative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797-4120-A976-E0014C6D970F}"/>
              </c:ext>
            </c:extLst>
          </c:dPt>
          <c:dPt>
            <c:idx val="1"/>
            <c:invertIfNegative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797-4120-A976-E0014C6D970F}"/>
              </c:ext>
            </c:extLst>
          </c:dPt>
          <c:dPt>
            <c:idx val="2"/>
            <c:invertIfNegative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797-4120-A976-E0014C6D970F}"/>
              </c:ext>
            </c:extLst>
          </c:dPt>
          <c:dPt>
            <c:idx val="3"/>
            <c:invertIfNegative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797-4120-A976-E0014C6D970F}"/>
              </c:ext>
            </c:extLst>
          </c:dPt>
          <c:dPt>
            <c:idx val="4"/>
            <c:invertIfNegative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797-4120-A976-E0014C6D970F}"/>
              </c:ext>
            </c:extLst>
          </c:dPt>
          <c:dPt>
            <c:idx val="5"/>
            <c:invertIfNegative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0797-4120-A976-E0014C6D970F}"/>
              </c:ext>
            </c:extLst>
          </c:dPt>
          <c:dLbls>
            <c:dLbl>
              <c:idx val="3"/>
              <c:layout>
                <c:manualLayout>
                  <c:x val="3.533794318319993E-3"/>
                  <c:y val="-5.78985530161691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97-4120-A976-E0014C6D970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'PPL 2016'!$B$59:$B$64</c:f>
              <c:strCache>
                <c:ptCount val="6"/>
                <c:pt idx="0">
                  <c:v>Apartments</c:v>
                </c:pt>
                <c:pt idx="1">
                  <c:v>Academic</c:v>
                </c:pt>
                <c:pt idx="2">
                  <c:v>Lycoming Campus Buildings</c:v>
                </c:pt>
                <c:pt idx="3">
                  <c:v>Dorms</c:v>
                </c:pt>
                <c:pt idx="4">
                  <c:v>Other Lycoming properties</c:v>
                </c:pt>
                <c:pt idx="5">
                  <c:v>New apartments (previous 2 years)</c:v>
                </c:pt>
              </c:strCache>
            </c:strRef>
          </c:cat>
          <c:val>
            <c:numRef>
              <c:f>'PPL 2016'!$C$59:$C$64</c:f>
              <c:numCache>
                <c:formatCode>_(* #,##0_);_(* \(#,##0\);_(* "-"??_);_(@_)</c:formatCode>
                <c:ptCount val="6"/>
                <c:pt idx="0">
                  <c:v>1013422</c:v>
                </c:pt>
                <c:pt idx="1">
                  <c:v>53690415.034999996</c:v>
                </c:pt>
                <c:pt idx="2">
                  <c:v>38063337.497999996</c:v>
                </c:pt>
                <c:pt idx="3">
                  <c:v>14002594.556000002</c:v>
                </c:pt>
                <c:pt idx="4">
                  <c:v>189428</c:v>
                </c:pt>
                <c:pt idx="5">
                  <c:v>100632</c:v>
                </c:pt>
              </c:numCache>
            </c:numRef>
          </c:val>
          <c:extLst>
            <c:ext xmlns:c16="http://schemas.microsoft.com/office/drawing/2014/chart" uri="{C3380CC4-5D6E-409C-BE32-E72D297353CC}">
              <c16:uniqueId val="{0000000C-0797-4120-A976-E0014C6D970F}"/>
            </c:ext>
          </c:extLst>
        </c:ser>
        <c:dLbls>
          <c:showLegendKey val="0"/>
          <c:showVal val="0"/>
          <c:showCatName val="0"/>
          <c:showSerName val="0"/>
          <c:showPercent val="0"/>
          <c:showBubbleSize val="0"/>
        </c:dLbls>
        <c:gapWidth val="100"/>
        <c:axId val="582813184"/>
        <c:axId val="582812856"/>
      </c:barChart>
      <c:valAx>
        <c:axId val="58281285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82813184"/>
        <c:crosses val="autoZero"/>
        <c:crossBetween val="between"/>
      </c:valAx>
      <c:catAx>
        <c:axId val="582813184"/>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82812856"/>
        <c:crosses val="autoZero"/>
        <c:auto val="1"/>
        <c:lblAlgn val="ctr"/>
        <c:lblOffset val="100"/>
        <c:noMultiLvlLbl val="0"/>
      </c:cat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r>
              <a:rPr lang="en-US" sz="1800" b="1" i="0" baseline="0" dirty="0" err="1">
                <a:effectLst>
                  <a:outerShdw blurRad="50800" dist="38100" dir="5400000" algn="t" rotWithShape="0">
                    <a:srgbClr val="000000">
                      <a:alpha val="40000"/>
                    </a:srgbClr>
                  </a:outerShdw>
                </a:effectLst>
              </a:rPr>
              <a:t>kWH</a:t>
            </a:r>
            <a:r>
              <a:rPr lang="en-US" sz="1800" b="1" i="0" baseline="0" dirty="0">
                <a:effectLst>
                  <a:outerShdw blurRad="50800" dist="38100" dir="5400000" algn="t" rotWithShape="0">
                    <a:srgbClr val="000000">
                      <a:alpha val="40000"/>
                    </a:srgbClr>
                  </a:outerShdw>
                </a:effectLst>
              </a:rPr>
              <a:t> Usage per Each Year per Academic Building</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9"/>
          <c:order val="0"/>
          <c:tx>
            <c:strRef>
              <c:f>'PPL 2016'!$K$3</c:f>
              <c:strCache>
                <c:ptCount val="1"/>
                <c:pt idx="0">
                  <c:v>2007</c:v>
                </c:pt>
              </c:strCache>
            </c:strRef>
          </c:tx>
          <c:spPr>
            <a:gradFill rotWithShape="1">
              <a:gsLst>
                <a:gs pos="0">
                  <a:schemeClr val="accent3">
                    <a:shade val="42000"/>
                    <a:shade val="85000"/>
                    <a:satMod val="130000"/>
                  </a:schemeClr>
                </a:gs>
                <a:gs pos="34000">
                  <a:schemeClr val="accent3">
                    <a:shade val="42000"/>
                    <a:shade val="87000"/>
                    <a:satMod val="125000"/>
                  </a:schemeClr>
                </a:gs>
                <a:gs pos="70000">
                  <a:schemeClr val="accent3">
                    <a:shade val="42000"/>
                    <a:tint val="100000"/>
                    <a:shade val="90000"/>
                    <a:satMod val="130000"/>
                  </a:schemeClr>
                </a:gs>
                <a:gs pos="100000">
                  <a:schemeClr val="accent3">
                    <a:shade val="42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2016'!$A$14:$A$20</c:f>
              <c:strCache>
                <c:ptCount val="7"/>
                <c:pt idx="0">
                  <c:v>Heim</c:v>
                </c:pt>
                <c:pt idx="1">
                  <c:v>Fine Arts</c:v>
                </c:pt>
                <c:pt idx="2">
                  <c:v>Academic Center</c:v>
                </c:pt>
                <c:pt idx="3">
                  <c:v>Chapel</c:v>
                </c:pt>
                <c:pt idx="4">
                  <c:v>Mass Comm</c:v>
                </c:pt>
                <c:pt idx="5">
                  <c:v>Lynn Science Center</c:v>
                </c:pt>
                <c:pt idx="6">
                  <c:v>Honors Hall (334 Basin St.)</c:v>
                </c:pt>
              </c:strCache>
            </c:strRef>
          </c:cat>
          <c:val>
            <c:numRef>
              <c:f>'PPL 2016'!$K$14:$K$20</c:f>
              <c:numCache>
                <c:formatCode>#,##0</c:formatCode>
                <c:ptCount val="7"/>
                <c:pt idx="0">
                  <c:v>2139200</c:v>
                </c:pt>
                <c:pt idx="1">
                  <c:v>31552</c:v>
                </c:pt>
                <c:pt idx="2">
                  <c:v>3101312</c:v>
                </c:pt>
                <c:pt idx="3">
                  <c:v>165312</c:v>
                </c:pt>
                <c:pt idx="4">
                  <c:v>152832</c:v>
                </c:pt>
                <c:pt idx="5" formatCode="General">
                  <c:v>0</c:v>
                </c:pt>
                <c:pt idx="6" formatCode="General">
                  <c:v>0</c:v>
                </c:pt>
              </c:numCache>
            </c:numRef>
          </c:val>
          <c:extLst>
            <c:ext xmlns:c16="http://schemas.microsoft.com/office/drawing/2014/chart" uri="{C3380CC4-5D6E-409C-BE32-E72D297353CC}">
              <c16:uniqueId val="{00000009-D7FF-4988-81DD-7D39494C4D23}"/>
            </c:ext>
          </c:extLst>
        </c:ser>
        <c:ser>
          <c:idx val="8"/>
          <c:order val="1"/>
          <c:tx>
            <c:strRef>
              <c:f>'PPL 2016'!$J$3</c:f>
              <c:strCache>
                <c:ptCount val="1"/>
                <c:pt idx="0">
                  <c:v>2008</c:v>
                </c:pt>
              </c:strCache>
            </c:strRef>
          </c:tx>
          <c:spPr>
            <a:gradFill rotWithShape="1">
              <a:gsLst>
                <a:gs pos="0">
                  <a:schemeClr val="accent3">
                    <a:shade val="55000"/>
                    <a:shade val="85000"/>
                    <a:satMod val="130000"/>
                  </a:schemeClr>
                </a:gs>
                <a:gs pos="34000">
                  <a:schemeClr val="accent3">
                    <a:shade val="55000"/>
                    <a:shade val="87000"/>
                    <a:satMod val="125000"/>
                  </a:schemeClr>
                </a:gs>
                <a:gs pos="70000">
                  <a:schemeClr val="accent3">
                    <a:shade val="55000"/>
                    <a:tint val="100000"/>
                    <a:shade val="90000"/>
                    <a:satMod val="130000"/>
                  </a:schemeClr>
                </a:gs>
                <a:gs pos="100000">
                  <a:schemeClr val="accent3">
                    <a:shade val="55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2016'!$A$14:$A$20</c:f>
              <c:strCache>
                <c:ptCount val="7"/>
                <c:pt idx="0">
                  <c:v>Heim</c:v>
                </c:pt>
                <c:pt idx="1">
                  <c:v>Fine Arts</c:v>
                </c:pt>
                <c:pt idx="2">
                  <c:v>Academic Center</c:v>
                </c:pt>
                <c:pt idx="3">
                  <c:v>Chapel</c:v>
                </c:pt>
                <c:pt idx="4">
                  <c:v>Mass Comm</c:v>
                </c:pt>
                <c:pt idx="5">
                  <c:v>Lynn Science Center</c:v>
                </c:pt>
                <c:pt idx="6">
                  <c:v>Honors Hall (334 Basin St.)</c:v>
                </c:pt>
              </c:strCache>
            </c:strRef>
          </c:cat>
          <c:val>
            <c:numRef>
              <c:f>'PPL 2016'!$J$14:$J$20</c:f>
              <c:numCache>
                <c:formatCode>#,##0</c:formatCode>
                <c:ptCount val="7"/>
                <c:pt idx="0">
                  <c:v>1721569</c:v>
                </c:pt>
                <c:pt idx="1">
                  <c:v>29056</c:v>
                </c:pt>
                <c:pt idx="2">
                  <c:v>3102208</c:v>
                </c:pt>
                <c:pt idx="3">
                  <c:v>164352</c:v>
                </c:pt>
                <c:pt idx="4">
                  <c:v>200192</c:v>
                </c:pt>
                <c:pt idx="5" formatCode="General">
                  <c:v>0</c:v>
                </c:pt>
                <c:pt idx="6">
                  <c:v>195760</c:v>
                </c:pt>
              </c:numCache>
            </c:numRef>
          </c:val>
          <c:extLst>
            <c:ext xmlns:c16="http://schemas.microsoft.com/office/drawing/2014/chart" uri="{C3380CC4-5D6E-409C-BE32-E72D297353CC}">
              <c16:uniqueId val="{00000008-D7FF-4988-81DD-7D39494C4D23}"/>
            </c:ext>
          </c:extLst>
        </c:ser>
        <c:ser>
          <c:idx val="7"/>
          <c:order val="2"/>
          <c:tx>
            <c:strRef>
              <c:f>'PPL 2016'!$I$3</c:f>
              <c:strCache>
                <c:ptCount val="1"/>
                <c:pt idx="0">
                  <c:v>2009</c:v>
                </c:pt>
              </c:strCache>
            </c:strRef>
          </c:tx>
          <c:spPr>
            <a:gradFill rotWithShape="1">
              <a:gsLst>
                <a:gs pos="0">
                  <a:schemeClr val="accent3">
                    <a:shade val="68000"/>
                    <a:shade val="85000"/>
                    <a:satMod val="130000"/>
                  </a:schemeClr>
                </a:gs>
                <a:gs pos="34000">
                  <a:schemeClr val="accent3">
                    <a:shade val="68000"/>
                    <a:shade val="87000"/>
                    <a:satMod val="125000"/>
                  </a:schemeClr>
                </a:gs>
                <a:gs pos="70000">
                  <a:schemeClr val="accent3">
                    <a:shade val="68000"/>
                    <a:tint val="100000"/>
                    <a:shade val="90000"/>
                    <a:satMod val="130000"/>
                  </a:schemeClr>
                </a:gs>
                <a:gs pos="100000">
                  <a:schemeClr val="accent3">
                    <a:shade val="68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2016'!$A$14:$A$20</c:f>
              <c:strCache>
                <c:ptCount val="7"/>
                <c:pt idx="0">
                  <c:v>Heim</c:v>
                </c:pt>
                <c:pt idx="1">
                  <c:v>Fine Arts</c:v>
                </c:pt>
                <c:pt idx="2">
                  <c:v>Academic Center</c:v>
                </c:pt>
                <c:pt idx="3">
                  <c:v>Chapel</c:v>
                </c:pt>
                <c:pt idx="4">
                  <c:v>Mass Comm</c:v>
                </c:pt>
                <c:pt idx="5">
                  <c:v>Lynn Science Center</c:v>
                </c:pt>
                <c:pt idx="6">
                  <c:v>Honors Hall (334 Basin St.)</c:v>
                </c:pt>
              </c:strCache>
            </c:strRef>
          </c:cat>
          <c:val>
            <c:numRef>
              <c:f>'PPL 2016'!$I$14:$I$20</c:f>
              <c:numCache>
                <c:formatCode>#,##0</c:formatCode>
                <c:ptCount val="7"/>
                <c:pt idx="0">
                  <c:v>1712470</c:v>
                </c:pt>
                <c:pt idx="1">
                  <c:v>294011</c:v>
                </c:pt>
                <c:pt idx="2">
                  <c:v>3146880</c:v>
                </c:pt>
                <c:pt idx="3">
                  <c:v>166208</c:v>
                </c:pt>
                <c:pt idx="4">
                  <c:v>202741</c:v>
                </c:pt>
                <c:pt idx="5" formatCode="General">
                  <c:v>0</c:v>
                </c:pt>
                <c:pt idx="6">
                  <c:v>205840</c:v>
                </c:pt>
              </c:numCache>
            </c:numRef>
          </c:val>
          <c:extLst>
            <c:ext xmlns:c16="http://schemas.microsoft.com/office/drawing/2014/chart" uri="{C3380CC4-5D6E-409C-BE32-E72D297353CC}">
              <c16:uniqueId val="{00000007-D7FF-4988-81DD-7D39494C4D23}"/>
            </c:ext>
          </c:extLst>
        </c:ser>
        <c:ser>
          <c:idx val="6"/>
          <c:order val="3"/>
          <c:tx>
            <c:strRef>
              <c:f>'PPL 2016'!$H$3</c:f>
              <c:strCache>
                <c:ptCount val="1"/>
                <c:pt idx="0">
                  <c:v>2010</c:v>
                </c:pt>
              </c:strCache>
            </c:strRef>
          </c:tx>
          <c:spPr>
            <a:gradFill rotWithShape="1">
              <a:gsLst>
                <a:gs pos="0">
                  <a:schemeClr val="accent3">
                    <a:shade val="80000"/>
                    <a:shade val="85000"/>
                    <a:satMod val="130000"/>
                  </a:schemeClr>
                </a:gs>
                <a:gs pos="34000">
                  <a:schemeClr val="accent3">
                    <a:shade val="80000"/>
                    <a:shade val="87000"/>
                    <a:satMod val="125000"/>
                  </a:schemeClr>
                </a:gs>
                <a:gs pos="70000">
                  <a:schemeClr val="accent3">
                    <a:shade val="80000"/>
                    <a:tint val="100000"/>
                    <a:shade val="90000"/>
                    <a:satMod val="130000"/>
                  </a:schemeClr>
                </a:gs>
                <a:gs pos="100000">
                  <a:schemeClr val="accent3">
                    <a:shade val="8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2016'!$A$14:$A$20</c:f>
              <c:strCache>
                <c:ptCount val="7"/>
                <c:pt idx="0">
                  <c:v>Heim</c:v>
                </c:pt>
                <c:pt idx="1">
                  <c:v>Fine Arts</c:v>
                </c:pt>
                <c:pt idx="2">
                  <c:v>Academic Center</c:v>
                </c:pt>
                <c:pt idx="3">
                  <c:v>Chapel</c:v>
                </c:pt>
                <c:pt idx="4">
                  <c:v>Mass Comm</c:v>
                </c:pt>
                <c:pt idx="5">
                  <c:v>Lynn Science Center</c:v>
                </c:pt>
                <c:pt idx="6">
                  <c:v>Honors Hall (334 Basin St.)</c:v>
                </c:pt>
              </c:strCache>
            </c:strRef>
          </c:cat>
          <c:val>
            <c:numRef>
              <c:f>'PPL 2016'!$H$14:$H$20</c:f>
              <c:numCache>
                <c:formatCode>#,##0</c:formatCode>
                <c:ptCount val="7"/>
                <c:pt idx="0">
                  <c:v>1584805</c:v>
                </c:pt>
                <c:pt idx="1">
                  <c:v>273438</c:v>
                </c:pt>
                <c:pt idx="2">
                  <c:v>2704123</c:v>
                </c:pt>
                <c:pt idx="3">
                  <c:v>137732</c:v>
                </c:pt>
                <c:pt idx="4">
                  <c:v>174092</c:v>
                </c:pt>
                <c:pt idx="5" formatCode="General">
                  <c:v>0</c:v>
                </c:pt>
                <c:pt idx="6">
                  <c:v>200800</c:v>
                </c:pt>
              </c:numCache>
            </c:numRef>
          </c:val>
          <c:extLst>
            <c:ext xmlns:c16="http://schemas.microsoft.com/office/drawing/2014/chart" uri="{C3380CC4-5D6E-409C-BE32-E72D297353CC}">
              <c16:uniqueId val="{00000006-D7FF-4988-81DD-7D39494C4D23}"/>
            </c:ext>
          </c:extLst>
        </c:ser>
        <c:ser>
          <c:idx val="5"/>
          <c:order val="4"/>
          <c:tx>
            <c:strRef>
              <c:f>'PPL 2016'!$G$3</c:f>
              <c:strCache>
                <c:ptCount val="1"/>
                <c:pt idx="0">
                  <c:v>2011</c:v>
                </c:pt>
              </c:strCache>
            </c:strRef>
          </c:tx>
          <c:spPr>
            <a:gradFill rotWithShape="1">
              <a:gsLst>
                <a:gs pos="0">
                  <a:schemeClr val="accent3">
                    <a:shade val="93000"/>
                    <a:shade val="85000"/>
                    <a:satMod val="130000"/>
                  </a:schemeClr>
                </a:gs>
                <a:gs pos="34000">
                  <a:schemeClr val="accent3">
                    <a:shade val="93000"/>
                    <a:shade val="87000"/>
                    <a:satMod val="125000"/>
                  </a:schemeClr>
                </a:gs>
                <a:gs pos="70000">
                  <a:schemeClr val="accent3">
                    <a:shade val="93000"/>
                    <a:tint val="100000"/>
                    <a:shade val="90000"/>
                    <a:satMod val="130000"/>
                  </a:schemeClr>
                </a:gs>
                <a:gs pos="100000">
                  <a:schemeClr val="accent3">
                    <a:shade val="9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2016'!$A$14:$A$20</c:f>
              <c:strCache>
                <c:ptCount val="7"/>
                <c:pt idx="0">
                  <c:v>Heim</c:v>
                </c:pt>
                <c:pt idx="1">
                  <c:v>Fine Arts</c:v>
                </c:pt>
                <c:pt idx="2">
                  <c:v>Academic Center</c:v>
                </c:pt>
                <c:pt idx="3">
                  <c:v>Chapel</c:v>
                </c:pt>
                <c:pt idx="4">
                  <c:v>Mass Comm</c:v>
                </c:pt>
                <c:pt idx="5">
                  <c:v>Lynn Science Center</c:v>
                </c:pt>
                <c:pt idx="6">
                  <c:v>Honors Hall (334 Basin St.)</c:v>
                </c:pt>
              </c:strCache>
            </c:strRef>
          </c:cat>
          <c:val>
            <c:numRef>
              <c:f>'PPL 2016'!$G$14:$G$20</c:f>
              <c:numCache>
                <c:formatCode>#,##0</c:formatCode>
                <c:ptCount val="7"/>
                <c:pt idx="0">
                  <c:v>1685574</c:v>
                </c:pt>
                <c:pt idx="1">
                  <c:v>306583</c:v>
                </c:pt>
                <c:pt idx="2">
                  <c:v>2785712</c:v>
                </c:pt>
                <c:pt idx="3">
                  <c:v>234565</c:v>
                </c:pt>
                <c:pt idx="4">
                  <c:v>190085</c:v>
                </c:pt>
                <c:pt idx="5" formatCode="General">
                  <c:v>0</c:v>
                </c:pt>
                <c:pt idx="6">
                  <c:v>175600</c:v>
                </c:pt>
              </c:numCache>
            </c:numRef>
          </c:val>
          <c:extLst>
            <c:ext xmlns:c16="http://schemas.microsoft.com/office/drawing/2014/chart" uri="{C3380CC4-5D6E-409C-BE32-E72D297353CC}">
              <c16:uniqueId val="{00000005-D7FF-4988-81DD-7D39494C4D23}"/>
            </c:ext>
          </c:extLst>
        </c:ser>
        <c:ser>
          <c:idx val="4"/>
          <c:order val="5"/>
          <c:tx>
            <c:strRef>
              <c:f>'PPL 2016'!$F$3</c:f>
              <c:strCache>
                <c:ptCount val="1"/>
                <c:pt idx="0">
                  <c:v>2012</c:v>
                </c:pt>
              </c:strCache>
            </c:strRef>
          </c:tx>
          <c:spPr>
            <a:gradFill rotWithShape="1">
              <a:gsLst>
                <a:gs pos="0">
                  <a:schemeClr val="accent3">
                    <a:tint val="94000"/>
                    <a:shade val="85000"/>
                    <a:satMod val="130000"/>
                  </a:schemeClr>
                </a:gs>
                <a:gs pos="34000">
                  <a:schemeClr val="accent3">
                    <a:tint val="94000"/>
                    <a:shade val="87000"/>
                    <a:satMod val="125000"/>
                  </a:schemeClr>
                </a:gs>
                <a:gs pos="70000">
                  <a:schemeClr val="accent3">
                    <a:tint val="94000"/>
                    <a:tint val="100000"/>
                    <a:shade val="90000"/>
                    <a:satMod val="130000"/>
                  </a:schemeClr>
                </a:gs>
                <a:gs pos="100000">
                  <a:schemeClr val="accent3">
                    <a:tint val="94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2016'!$A$14:$A$20</c:f>
              <c:strCache>
                <c:ptCount val="7"/>
                <c:pt idx="0">
                  <c:v>Heim</c:v>
                </c:pt>
                <c:pt idx="1">
                  <c:v>Fine Arts</c:v>
                </c:pt>
                <c:pt idx="2">
                  <c:v>Academic Center</c:v>
                </c:pt>
                <c:pt idx="3">
                  <c:v>Chapel</c:v>
                </c:pt>
                <c:pt idx="4">
                  <c:v>Mass Comm</c:v>
                </c:pt>
                <c:pt idx="5">
                  <c:v>Lynn Science Center</c:v>
                </c:pt>
                <c:pt idx="6">
                  <c:v>Honors Hall (334 Basin St.)</c:v>
                </c:pt>
              </c:strCache>
            </c:strRef>
          </c:cat>
          <c:val>
            <c:numRef>
              <c:f>'PPL 2016'!$F$14:$F$20</c:f>
              <c:numCache>
                <c:formatCode>#,##0</c:formatCode>
                <c:ptCount val="7"/>
                <c:pt idx="0">
                  <c:v>1586359</c:v>
                </c:pt>
                <c:pt idx="1">
                  <c:v>289040</c:v>
                </c:pt>
                <c:pt idx="2">
                  <c:v>2365209</c:v>
                </c:pt>
                <c:pt idx="3">
                  <c:v>307085</c:v>
                </c:pt>
                <c:pt idx="4">
                  <c:v>192535</c:v>
                </c:pt>
                <c:pt idx="5" formatCode="General">
                  <c:v>0</c:v>
                </c:pt>
                <c:pt idx="6">
                  <c:v>104160</c:v>
                </c:pt>
              </c:numCache>
            </c:numRef>
          </c:val>
          <c:extLst>
            <c:ext xmlns:c16="http://schemas.microsoft.com/office/drawing/2014/chart" uri="{C3380CC4-5D6E-409C-BE32-E72D297353CC}">
              <c16:uniqueId val="{00000004-D7FF-4988-81DD-7D39494C4D23}"/>
            </c:ext>
          </c:extLst>
        </c:ser>
        <c:ser>
          <c:idx val="3"/>
          <c:order val="6"/>
          <c:tx>
            <c:strRef>
              <c:f>'PPL 2016'!$E$3</c:f>
              <c:strCache>
                <c:ptCount val="1"/>
                <c:pt idx="0">
                  <c:v>2013</c:v>
                </c:pt>
              </c:strCache>
            </c:strRef>
          </c:tx>
          <c:spPr>
            <a:gradFill rotWithShape="1">
              <a:gsLst>
                <a:gs pos="0">
                  <a:schemeClr val="accent3">
                    <a:tint val="81000"/>
                    <a:shade val="85000"/>
                    <a:satMod val="130000"/>
                  </a:schemeClr>
                </a:gs>
                <a:gs pos="34000">
                  <a:schemeClr val="accent3">
                    <a:tint val="81000"/>
                    <a:shade val="87000"/>
                    <a:satMod val="125000"/>
                  </a:schemeClr>
                </a:gs>
                <a:gs pos="70000">
                  <a:schemeClr val="accent3">
                    <a:tint val="81000"/>
                    <a:tint val="100000"/>
                    <a:shade val="90000"/>
                    <a:satMod val="130000"/>
                  </a:schemeClr>
                </a:gs>
                <a:gs pos="100000">
                  <a:schemeClr val="accent3">
                    <a:tint val="81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2016'!$A$14:$A$20</c:f>
              <c:strCache>
                <c:ptCount val="7"/>
                <c:pt idx="0">
                  <c:v>Heim</c:v>
                </c:pt>
                <c:pt idx="1">
                  <c:v>Fine Arts</c:v>
                </c:pt>
                <c:pt idx="2">
                  <c:v>Academic Center</c:v>
                </c:pt>
                <c:pt idx="3">
                  <c:v>Chapel</c:v>
                </c:pt>
                <c:pt idx="4">
                  <c:v>Mass Comm</c:v>
                </c:pt>
                <c:pt idx="5">
                  <c:v>Lynn Science Center</c:v>
                </c:pt>
                <c:pt idx="6">
                  <c:v>Honors Hall (334 Basin St.)</c:v>
                </c:pt>
              </c:strCache>
            </c:strRef>
          </c:cat>
          <c:val>
            <c:numRef>
              <c:f>'PPL 2016'!$E$14:$E$20</c:f>
              <c:numCache>
                <c:formatCode>#,##0</c:formatCode>
                <c:ptCount val="7"/>
                <c:pt idx="0">
                  <c:v>1721809</c:v>
                </c:pt>
                <c:pt idx="1">
                  <c:v>228102</c:v>
                </c:pt>
                <c:pt idx="2">
                  <c:v>2528256</c:v>
                </c:pt>
                <c:pt idx="3">
                  <c:v>342912</c:v>
                </c:pt>
                <c:pt idx="4" formatCode="_(* #,##0_);_(* \(#,##0\);_(* &quot;-&quot;??_);_(@_)">
                  <c:v>361824</c:v>
                </c:pt>
                <c:pt idx="5" formatCode="General">
                  <c:v>0</c:v>
                </c:pt>
                <c:pt idx="6">
                  <c:v>116080</c:v>
                </c:pt>
              </c:numCache>
            </c:numRef>
          </c:val>
          <c:extLst>
            <c:ext xmlns:c16="http://schemas.microsoft.com/office/drawing/2014/chart" uri="{C3380CC4-5D6E-409C-BE32-E72D297353CC}">
              <c16:uniqueId val="{00000003-D7FF-4988-81DD-7D39494C4D23}"/>
            </c:ext>
          </c:extLst>
        </c:ser>
        <c:ser>
          <c:idx val="2"/>
          <c:order val="7"/>
          <c:tx>
            <c:strRef>
              <c:f>'PPL 2016'!$D$3</c:f>
              <c:strCache>
                <c:ptCount val="1"/>
                <c:pt idx="0">
                  <c:v>2014</c:v>
                </c:pt>
              </c:strCache>
            </c:strRef>
          </c:tx>
          <c:spPr>
            <a:gradFill rotWithShape="1">
              <a:gsLst>
                <a:gs pos="0">
                  <a:schemeClr val="accent3">
                    <a:tint val="69000"/>
                    <a:shade val="85000"/>
                    <a:satMod val="130000"/>
                  </a:schemeClr>
                </a:gs>
                <a:gs pos="34000">
                  <a:schemeClr val="accent3">
                    <a:tint val="69000"/>
                    <a:shade val="87000"/>
                    <a:satMod val="125000"/>
                  </a:schemeClr>
                </a:gs>
                <a:gs pos="70000">
                  <a:schemeClr val="accent3">
                    <a:tint val="69000"/>
                    <a:tint val="100000"/>
                    <a:shade val="90000"/>
                    <a:satMod val="130000"/>
                  </a:schemeClr>
                </a:gs>
                <a:gs pos="100000">
                  <a:schemeClr val="accent3">
                    <a:tint val="69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2016'!$A$14:$A$20</c:f>
              <c:strCache>
                <c:ptCount val="7"/>
                <c:pt idx="0">
                  <c:v>Heim</c:v>
                </c:pt>
                <c:pt idx="1">
                  <c:v>Fine Arts</c:v>
                </c:pt>
                <c:pt idx="2">
                  <c:v>Academic Center</c:v>
                </c:pt>
                <c:pt idx="3">
                  <c:v>Chapel</c:v>
                </c:pt>
                <c:pt idx="4">
                  <c:v>Mass Comm</c:v>
                </c:pt>
                <c:pt idx="5">
                  <c:v>Lynn Science Center</c:v>
                </c:pt>
                <c:pt idx="6">
                  <c:v>Honors Hall (334 Basin St.)</c:v>
                </c:pt>
              </c:strCache>
            </c:strRef>
          </c:cat>
          <c:val>
            <c:numRef>
              <c:f>'PPL 2016'!$D$14:$D$20</c:f>
              <c:numCache>
                <c:formatCode>#,##0</c:formatCode>
                <c:ptCount val="7"/>
                <c:pt idx="0">
                  <c:v>1814317</c:v>
                </c:pt>
                <c:pt idx="1">
                  <c:v>127868</c:v>
                </c:pt>
                <c:pt idx="2">
                  <c:v>1974338</c:v>
                </c:pt>
                <c:pt idx="3">
                  <c:v>308281</c:v>
                </c:pt>
                <c:pt idx="4">
                  <c:v>211379</c:v>
                </c:pt>
                <c:pt idx="5" formatCode="General">
                  <c:v>0</c:v>
                </c:pt>
                <c:pt idx="6">
                  <c:v>106640</c:v>
                </c:pt>
              </c:numCache>
            </c:numRef>
          </c:val>
          <c:extLst>
            <c:ext xmlns:c16="http://schemas.microsoft.com/office/drawing/2014/chart" uri="{C3380CC4-5D6E-409C-BE32-E72D297353CC}">
              <c16:uniqueId val="{00000002-D7FF-4988-81DD-7D39494C4D23}"/>
            </c:ext>
          </c:extLst>
        </c:ser>
        <c:ser>
          <c:idx val="1"/>
          <c:order val="8"/>
          <c:tx>
            <c:strRef>
              <c:f>'PPL 2016'!$C$3</c:f>
              <c:strCache>
                <c:ptCount val="1"/>
                <c:pt idx="0">
                  <c:v>2015</c:v>
                </c:pt>
              </c:strCache>
            </c:strRef>
          </c:tx>
          <c:spPr>
            <a:gradFill rotWithShape="1">
              <a:gsLst>
                <a:gs pos="0">
                  <a:schemeClr val="accent3">
                    <a:tint val="56000"/>
                    <a:shade val="85000"/>
                    <a:satMod val="130000"/>
                  </a:schemeClr>
                </a:gs>
                <a:gs pos="34000">
                  <a:schemeClr val="accent3">
                    <a:tint val="56000"/>
                    <a:shade val="87000"/>
                    <a:satMod val="125000"/>
                  </a:schemeClr>
                </a:gs>
                <a:gs pos="70000">
                  <a:schemeClr val="accent3">
                    <a:tint val="56000"/>
                    <a:tint val="100000"/>
                    <a:shade val="90000"/>
                    <a:satMod val="130000"/>
                  </a:schemeClr>
                </a:gs>
                <a:gs pos="100000">
                  <a:schemeClr val="accent3">
                    <a:tint val="56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2016'!$A$14:$A$20</c:f>
              <c:strCache>
                <c:ptCount val="7"/>
                <c:pt idx="0">
                  <c:v>Heim</c:v>
                </c:pt>
                <c:pt idx="1">
                  <c:v>Fine Arts</c:v>
                </c:pt>
                <c:pt idx="2">
                  <c:v>Academic Center</c:v>
                </c:pt>
                <c:pt idx="3">
                  <c:v>Chapel</c:v>
                </c:pt>
                <c:pt idx="4">
                  <c:v>Mass Comm</c:v>
                </c:pt>
                <c:pt idx="5">
                  <c:v>Lynn Science Center</c:v>
                </c:pt>
                <c:pt idx="6">
                  <c:v>Honors Hall (334 Basin St.)</c:v>
                </c:pt>
              </c:strCache>
            </c:strRef>
          </c:cat>
          <c:val>
            <c:numRef>
              <c:f>'PPL 2016'!$C$14:$C$20</c:f>
              <c:numCache>
                <c:formatCode>#,##0</c:formatCode>
                <c:ptCount val="7"/>
                <c:pt idx="0">
                  <c:v>2046034</c:v>
                </c:pt>
                <c:pt idx="1">
                  <c:v>115505</c:v>
                </c:pt>
                <c:pt idx="2">
                  <c:v>2285549</c:v>
                </c:pt>
                <c:pt idx="3">
                  <c:v>459051</c:v>
                </c:pt>
                <c:pt idx="4">
                  <c:v>246078</c:v>
                </c:pt>
                <c:pt idx="5">
                  <c:v>429527</c:v>
                </c:pt>
                <c:pt idx="6">
                  <c:v>135440</c:v>
                </c:pt>
              </c:numCache>
            </c:numRef>
          </c:val>
          <c:extLst>
            <c:ext xmlns:c16="http://schemas.microsoft.com/office/drawing/2014/chart" uri="{C3380CC4-5D6E-409C-BE32-E72D297353CC}">
              <c16:uniqueId val="{00000001-D7FF-4988-81DD-7D39494C4D23}"/>
            </c:ext>
          </c:extLst>
        </c:ser>
        <c:ser>
          <c:idx val="0"/>
          <c:order val="9"/>
          <c:tx>
            <c:strRef>
              <c:f>'PPL 2016'!$B$3</c:f>
              <c:strCache>
                <c:ptCount val="1"/>
                <c:pt idx="0">
                  <c:v>2016</c:v>
                </c:pt>
              </c:strCache>
            </c:strRef>
          </c:tx>
          <c:spPr>
            <a:gradFill rotWithShape="1">
              <a:gsLst>
                <a:gs pos="0">
                  <a:schemeClr val="accent3">
                    <a:tint val="43000"/>
                    <a:shade val="85000"/>
                    <a:satMod val="130000"/>
                  </a:schemeClr>
                </a:gs>
                <a:gs pos="34000">
                  <a:schemeClr val="accent3">
                    <a:tint val="43000"/>
                    <a:shade val="87000"/>
                    <a:satMod val="125000"/>
                  </a:schemeClr>
                </a:gs>
                <a:gs pos="70000">
                  <a:schemeClr val="accent3">
                    <a:tint val="43000"/>
                    <a:tint val="100000"/>
                    <a:shade val="90000"/>
                    <a:satMod val="130000"/>
                  </a:schemeClr>
                </a:gs>
                <a:gs pos="100000">
                  <a:schemeClr val="accent3">
                    <a:tint val="4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2016'!$A$14:$A$20</c:f>
              <c:strCache>
                <c:ptCount val="7"/>
                <c:pt idx="0">
                  <c:v>Heim</c:v>
                </c:pt>
                <c:pt idx="1">
                  <c:v>Fine Arts</c:v>
                </c:pt>
                <c:pt idx="2">
                  <c:v>Academic Center</c:v>
                </c:pt>
                <c:pt idx="3">
                  <c:v>Chapel</c:v>
                </c:pt>
                <c:pt idx="4">
                  <c:v>Mass Comm</c:v>
                </c:pt>
                <c:pt idx="5">
                  <c:v>Lynn Science Center</c:v>
                </c:pt>
                <c:pt idx="6">
                  <c:v>Honors Hall (334 Basin St.)</c:v>
                </c:pt>
              </c:strCache>
            </c:strRef>
          </c:cat>
          <c:val>
            <c:numRef>
              <c:f>'PPL 2016'!$B$14:$B$20</c:f>
              <c:numCache>
                <c:formatCode>_(* #,##0_);_(* \(#,##0\);_(* "-"??_);_(@_)</c:formatCode>
                <c:ptCount val="7"/>
                <c:pt idx="0">
                  <c:v>1946762.622</c:v>
                </c:pt>
                <c:pt idx="1">
                  <c:v>132450.84399999998</c:v>
                </c:pt>
                <c:pt idx="2">
                  <c:v>1933039.0250000004</c:v>
                </c:pt>
                <c:pt idx="3">
                  <c:v>626253.29800000007</c:v>
                </c:pt>
                <c:pt idx="4">
                  <c:v>208439.86000000002</c:v>
                </c:pt>
                <c:pt idx="5">
                  <c:v>1036527.3859999999</c:v>
                </c:pt>
                <c:pt idx="6" formatCode="#,##0">
                  <c:v>218960</c:v>
                </c:pt>
              </c:numCache>
            </c:numRef>
          </c:val>
          <c:extLst>
            <c:ext xmlns:c16="http://schemas.microsoft.com/office/drawing/2014/chart" uri="{C3380CC4-5D6E-409C-BE32-E72D297353CC}">
              <c16:uniqueId val="{00000000-D7FF-4988-81DD-7D39494C4D23}"/>
            </c:ext>
          </c:extLst>
        </c:ser>
        <c:dLbls>
          <c:showLegendKey val="0"/>
          <c:showVal val="0"/>
          <c:showCatName val="0"/>
          <c:showSerName val="0"/>
          <c:showPercent val="0"/>
          <c:showBubbleSize val="0"/>
        </c:dLbls>
        <c:gapWidth val="150"/>
        <c:axId val="386683608"/>
        <c:axId val="386681968"/>
      </c:barChart>
      <c:catAx>
        <c:axId val="386683608"/>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Academic</a:t>
                </a:r>
                <a:r>
                  <a:rPr lang="en-US" baseline="0" dirty="0"/>
                  <a:t> Building</a:t>
                </a:r>
                <a:endParaRPr lang="en-US" dirty="0"/>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86681968"/>
        <c:crosses val="autoZero"/>
        <c:auto val="1"/>
        <c:lblAlgn val="ctr"/>
        <c:lblOffset val="100"/>
        <c:noMultiLvlLbl val="0"/>
      </c:catAx>
      <c:valAx>
        <c:axId val="38668196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cap="all" baseline="0">
                    <a:solidFill>
                      <a:prstClr val="white">
                        <a:lumMod val="85000"/>
                      </a:prstClr>
                    </a:solidFill>
                    <a:latin typeface="+mn-lt"/>
                    <a:ea typeface="+mn-ea"/>
                    <a:cs typeface="+mn-cs"/>
                  </a:defRPr>
                </a:pPr>
                <a:r>
                  <a:rPr lang="en-US" sz="1800" b="1" i="0" cap="all" baseline="0" dirty="0" err="1">
                    <a:effectLst/>
                  </a:rPr>
                  <a:t>kWH</a:t>
                </a:r>
                <a:r>
                  <a:rPr lang="en-US" sz="1800" b="1" i="0" cap="all" baseline="0" dirty="0">
                    <a:effectLst/>
                  </a:rPr>
                  <a:t> Electrical Usage</a:t>
                </a:r>
                <a:endParaRPr lang="en-US"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85000"/>
                      </a:prstClr>
                    </a:solidFill>
                  </a:defRPr>
                </a:pPr>
                <a:endParaRPr lang="en-US" dirty="0"/>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cap="all" baseline="0">
                  <a:solidFill>
                    <a:prstClr val="white">
                      <a:lumMod val="85000"/>
                    </a:prst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86683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err="1"/>
              <a:t>kWH</a:t>
            </a:r>
            <a:r>
              <a:rPr lang="en-US" dirty="0"/>
              <a:t> Usage per Each Year per Apartment</a:t>
            </a:r>
            <a:r>
              <a:rPr lang="en-US" baseline="0" dirty="0"/>
              <a:t> Building</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8"/>
          <c:order val="0"/>
          <c:tx>
            <c:v>2008</c:v>
          </c:tx>
          <c:spPr>
            <a:gradFill rotWithShape="1">
              <a:gsLst>
                <a:gs pos="0">
                  <a:schemeClr val="accent3">
                    <a:lumMod val="60000"/>
                    <a:tint val="94000"/>
                    <a:satMod val="105000"/>
                    <a:lumMod val="102000"/>
                  </a:schemeClr>
                </a:gs>
                <a:gs pos="100000">
                  <a:schemeClr val="accent3">
                    <a:lumMod val="60000"/>
                    <a:shade val="74000"/>
                    <a:satMod val="128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cat>
            <c:strRef>
              <c:f>'PPL 2016'!$A$4:$A$13</c:f>
              <c:strCache>
                <c:ptCount val="10"/>
                <c:pt idx="0">
                  <c:v>40 Ross St.</c:v>
                </c:pt>
                <c:pt idx="1">
                  <c:v>60- 60 1/2 Ross St.</c:v>
                </c:pt>
                <c:pt idx="2">
                  <c:v>71-71 1/2 Ross St.</c:v>
                </c:pt>
                <c:pt idx="3">
                  <c:v>609 Mulberry St</c:v>
                </c:pt>
                <c:pt idx="4">
                  <c:v>627 Mulberry St</c:v>
                </c:pt>
                <c:pt idx="5">
                  <c:v>635-635 1/2</c:v>
                </c:pt>
                <c:pt idx="6">
                  <c:v>73 Ross St.</c:v>
                </c:pt>
                <c:pt idx="7">
                  <c:v>117 Washington St</c:v>
                </c:pt>
                <c:pt idx="8">
                  <c:v>3rd &amp; Basin St</c:v>
                </c:pt>
                <c:pt idx="9">
                  <c:v>209 E 3rd St Unit R</c:v>
                </c:pt>
              </c:strCache>
            </c:strRef>
          </c:cat>
          <c:val>
            <c:numRef>
              <c:f>'PPL 2016'!$J$4:$J$13</c:f>
              <c:numCache>
                <c:formatCode>0</c:formatCode>
                <c:ptCount val="10"/>
                <c:pt idx="0">
                  <c:v>22093</c:v>
                </c:pt>
                <c:pt idx="1">
                  <c:v>11251</c:v>
                </c:pt>
                <c:pt idx="2" formatCode="#,##0">
                  <c:v>16094</c:v>
                </c:pt>
                <c:pt idx="3" formatCode="#,##0">
                  <c:v>3660</c:v>
                </c:pt>
                <c:pt idx="4" formatCode="#,##0">
                  <c:v>18017</c:v>
                </c:pt>
                <c:pt idx="5" formatCode="#,##0">
                  <c:v>19805</c:v>
                </c:pt>
                <c:pt idx="6" formatCode="#,##0">
                  <c:v>8364</c:v>
                </c:pt>
                <c:pt idx="7" formatCode="#,##0">
                  <c:v>4773</c:v>
                </c:pt>
                <c:pt idx="8" formatCode="#,##0">
                  <c:v>7503</c:v>
                </c:pt>
                <c:pt idx="9" formatCode="#,##0">
                  <c:v>4182</c:v>
                </c:pt>
              </c:numCache>
            </c:numRef>
          </c:val>
          <c:extLst>
            <c:ext xmlns:c16="http://schemas.microsoft.com/office/drawing/2014/chart" uri="{C3380CC4-5D6E-409C-BE32-E72D297353CC}">
              <c16:uniqueId val="{00000000-125F-4C81-B542-492A0BBAEE61}"/>
            </c:ext>
          </c:extLst>
        </c:ser>
        <c:ser>
          <c:idx val="7"/>
          <c:order val="1"/>
          <c:tx>
            <c:v>2009</c:v>
          </c:tx>
          <c:spPr>
            <a:gradFill rotWithShape="1">
              <a:gsLst>
                <a:gs pos="0">
                  <a:schemeClr val="accent2">
                    <a:lumMod val="60000"/>
                    <a:tint val="94000"/>
                    <a:satMod val="105000"/>
                    <a:lumMod val="102000"/>
                  </a:schemeClr>
                </a:gs>
                <a:gs pos="100000">
                  <a:schemeClr val="accent2">
                    <a:lumMod val="60000"/>
                    <a:shade val="74000"/>
                    <a:satMod val="128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cat>
            <c:strRef>
              <c:f>'PPL 2016'!$A$4:$A$13</c:f>
              <c:strCache>
                <c:ptCount val="10"/>
                <c:pt idx="0">
                  <c:v>40 Ross St.</c:v>
                </c:pt>
                <c:pt idx="1">
                  <c:v>60- 60 1/2 Ross St.</c:v>
                </c:pt>
                <c:pt idx="2">
                  <c:v>71-71 1/2 Ross St.</c:v>
                </c:pt>
                <c:pt idx="3">
                  <c:v>609 Mulberry St</c:v>
                </c:pt>
                <c:pt idx="4">
                  <c:v>627 Mulberry St</c:v>
                </c:pt>
                <c:pt idx="5">
                  <c:v>635-635 1/2</c:v>
                </c:pt>
                <c:pt idx="6">
                  <c:v>73 Ross St.</c:v>
                </c:pt>
                <c:pt idx="7">
                  <c:v>117 Washington St</c:v>
                </c:pt>
                <c:pt idx="8">
                  <c:v>3rd &amp; Basin St</c:v>
                </c:pt>
                <c:pt idx="9">
                  <c:v>209 E 3rd St Unit R</c:v>
                </c:pt>
              </c:strCache>
            </c:strRef>
          </c:cat>
          <c:val>
            <c:numRef>
              <c:f>'PPL 2016'!$I$4:$I$13</c:f>
              <c:numCache>
                <c:formatCode>#,##0</c:formatCode>
                <c:ptCount val="10"/>
                <c:pt idx="0">
                  <c:v>21539</c:v>
                </c:pt>
                <c:pt idx="1">
                  <c:v>11443</c:v>
                </c:pt>
                <c:pt idx="2">
                  <c:v>17252</c:v>
                </c:pt>
                <c:pt idx="3">
                  <c:v>5491</c:v>
                </c:pt>
                <c:pt idx="4">
                  <c:v>17706</c:v>
                </c:pt>
                <c:pt idx="5">
                  <c:v>13584</c:v>
                </c:pt>
                <c:pt idx="6">
                  <c:v>7329</c:v>
                </c:pt>
                <c:pt idx="7">
                  <c:v>3072</c:v>
                </c:pt>
                <c:pt idx="8">
                  <c:v>7394</c:v>
                </c:pt>
                <c:pt idx="9">
                  <c:v>7227</c:v>
                </c:pt>
              </c:numCache>
            </c:numRef>
          </c:val>
          <c:extLst>
            <c:ext xmlns:c16="http://schemas.microsoft.com/office/drawing/2014/chart" uri="{C3380CC4-5D6E-409C-BE32-E72D297353CC}">
              <c16:uniqueId val="{00000001-125F-4C81-B542-492A0BBAEE61}"/>
            </c:ext>
          </c:extLst>
        </c:ser>
        <c:ser>
          <c:idx val="6"/>
          <c:order val="2"/>
          <c:tx>
            <c:v>2010</c:v>
          </c:tx>
          <c:spPr>
            <a:gradFill rotWithShape="1">
              <a:gsLst>
                <a:gs pos="0">
                  <a:schemeClr val="accent1">
                    <a:lumMod val="60000"/>
                    <a:tint val="94000"/>
                    <a:satMod val="105000"/>
                    <a:lumMod val="102000"/>
                  </a:schemeClr>
                </a:gs>
                <a:gs pos="100000">
                  <a:schemeClr val="accent1">
                    <a:lumMod val="60000"/>
                    <a:shade val="74000"/>
                    <a:satMod val="128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cat>
            <c:strRef>
              <c:f>'PPL 2016'!$A$4:$A$13</c:f>
              <c:strCache>
                <c:ptCount val="10"/>
                <c:pt idx="0">
                  <c:v>40 Ross St.</c:v>
                </c:pt>
                <c:pt idx="1">
                  <c:v>60- 60 1/2 Ross St.</c:v>
                </c:pt>
                <c:pt idx="2">
                  <c:v>71-71 1/2 Ross St.</c:v>
                </c:pt>
                <c:pt idx="3">
                  <c:v>609 Mulberry St</c:v>
                </c:pt>
                <c:pt idx="4">
                  <c:v>627 Mulberry St</c:v>
                </c:pt>
                <c:pt idx="5">
                  <c:v>635-635 1/2</c:v>
                </c:pt>
                <c:pt idx="6">
                  <c:v>73 Ross St.</c:v>
                </c:pt>
                <c:pt idx="7">
                  <c:v>117 Washington St</c:v>
                </c:pt>
                <c:pt idx="8">
                  <c:v>3rd &amp; Basin St</c:v>
                </c:pt>
                <c:pt idx="9">
                  <c:v>209 E 3rd St Unit R</c:v>
                </c:pt>
              </c:strCache>
            </c:strRef>
          </c:cat>
          <c:val>
            <c:numRef>
              <c:f>'PPL 2016'!$H$4:$H$13</c:f>
              <c:numCache>
                <c:formatCode>#,##0</c:formatCode>
                <c:ptCount val="10"/>
                <c:pt idx="0">
                  <c:v>21769</c:v>
                </c:pt>
                <c:pt idx="1">
                  <c:v>13075</c:v>
                </c:pt>
                <c:pt idx="2">
                  <c:v>15854</c:v>
                </c:pt>
                <c:pt idx="3">
                  <c:v>3797</c:v>
                </c:pt>
                <c:pt idx="4">
                  <c:v>17741</c:v>
                </c:pt>
                <c:pt idx="5">
                  <c:v>13892</c:v>
                </c:pt>
                <c:pt idx="6">
                  <c:v>9507</c:v>
                </c:pt>
                <c:pt idx="7">
                  <c:v>3143</c:v>
                </c:pt>
                <c:pt idx="8">
                  <c:v>7273</c:v>
                </c:pt>
                <c:pt idx="9">
                  <c:v>7838</c:v>
                </c:pt>
              </c:numCache>
            </c:numRef>
          </c:val>
          <c:extLst>
            <c:ext xmlns:c16="http://schemas.microsoft.com/office/drawing/2014/chart" uri="{C3380CC4-5D6E-409C-BE32-E72D297353CC}">
              <c16:uniqueId val="{00000002-125F-4C81-B542-492A0BBAEE61}"/>
            </c:ext>
          </c:extLst>
        </c:ser>
        <c:ser>
          <c:idx val="5"/>
          <c:order val="3"/>
          <c:tx>
            <c:v>2011</c:v>
          </c:tx>
          <c:spPr>
            <a:gradFill rotWithShape="1">
              <a:gsLst>
                <a:gs pos="0">
                  <a:schemeClr val="accent6">
                    <a:tint val="94000"/>
                    <a:satMod val="105000"/>
                    <a:lumMod val="102000"/>
                  </a:schemeClr>
                </a:gs>
                <a:gs pos="100000">
                  <a:schemeClr val="accent6">
                    <a:shade val="74000"/>
                    <a:satMod val="128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cat>
            <c:strRef>
              <c:f>'PPL 2016'!$A$4:$A$13</c:f>
              <c:strCache>
                <c:ptCount val="10"/>
                <c:pt idx="0">
                  <c:v>40 Ross St.</c:v>
                </c:pt>
                <c:pt idx="1">
                  <c:v>60- 60 1/2 Ross St.</c:v>
                </c:pt>
                <c:pt idx="2">
                  <c:v>71-71 1/2 Ross St.</c:v>
                </c:pt>
                <c:pt idx="3">
                  <c:v>609 Mulberry St</c:v>
                </c:pt>
                <c:pt idx="4">
                  <c:v>627 Mulberry St</c:v>
                </c:pt>
                <c:pt idx="5">
                  <c:v>635-635 1/2</c:v>
                </c:pt>
                <c:pt idx="6">
                  <c:v>73 Ross St.</c:v>
                </c:pt>
                <c:pt idx="7">
                  <c:v>117 Washington St</c:v>
                </c:pt>
                <c:pt idx="8">
                  <c:v>3rd &amp; Basin St</c:v>
                </c:pt>
                <c:pt idx="9">
                  <c:v>209 E 3rd St Unit R</c:v>
                </c:pt>
              </c:strCache>
            </c:strRef>
          </c:cat>
          <c:val>
            <c:numRef>
              <c:f>'PPL 2016'!$G$4:$G$13</c:f>
              <c:numCache>
                <c:formatCode>#,##0</c:formatCode>
                <c:ptCount val="10"/>
                <c:pt idx="0">
                  <c:v>21041</c:v>
                </c:pt>
                <c:pt idx="1">
                  <c:v>11178</c:v>
                </c:pt>
                <c:pt idx="2">
                  <c:v>16579</c:v>
                </c:pt>
                <c:pt idx="3">
                  <c:v>6646</c:v>
                </c:pt>
                <c:pt idx="4">
                  <c:v>17735</c:v>
                </c:pt>
                <c:pt idx="5">
                  <c:v>17631</c:v>
                </c:pt>
                <c:pt idx="6">
                  <c:v>7777</c:v>
                </c:pt>
                <c:pt idx="7">
                  <c:v>4105</c:v>
                </c:pt>
                <c:pt idx="8">
                  <c:v>7177</c:v>
                </c:pt>
                <c:pt idx="9">
                  <c:v>9000</c:v>
                </c:pt>
              </c:numCache>
            </c:numRef>
          </c:val>
          <c:extLst>
            <c:ext xmlns:c16="http://schemas.microsoft.com/office/drawing/2014/chart" uri="{C3380CC4-5D6E-409C-BE32-E72D297353CC}">
              <c16:uniqueId val="{00000003-125F-4C81-B542-492A0BBAEE61}"/>
            </c:ext>
          </c:extLst>
        </c:ser>
        <c:ser>
          <c:idx val="4"/>
          <c:order val="4"/>
          <c:tx>
            <c:v>2012</c:v>
          </c:tx>
          <c:spPr>
            <a:gradFill rotWithShape="1">
              <a:gsLst>
                <a:gs pos="0">
                  <a:schemeClr val="accent5">
                    <a:tint val="94000"/>
                    <a:satMod val="105000"/>
                    <a:lumMod val="102000"/>
                  </a:schemeClr>
                </a:gs>
                <a:gs pos="100000">
                  <a:schemeClr val="accent5">
                    <a:shade val="74000"/>
                    <a:satMod val="128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cat>
            <c:strRef>
              <c:f>'PPL 2016'!$A$4:$A$13</c:f>
              <c:strCache>
                <c:ptCount val="10"/>
                <c:pt idx="0">
                  <c:v>40 Ross St.</c:v>
                </c:pt>
                <c:pt idx="1">
                  <c:v>60- 60 1/2 Ross St.</c:v>
                </c:pt>
                <c:pt idx="2">
                  <c:v>71-71 1/2 Ross St.</c:v>
                </c:pt>
                <c:pt idx="3">
                  <c:v>609 Mulberry St</c:v>
                </c:pt>
                <c:pt idx="4">
                  <c:v>627 Mulberry St</c:v>
                </c:pt>
                <c:pt idx="5">
                  <c:v>635-635 1/2</c:v>
                </c:pt>
                <c:pt idx="6">
                  <c:v>73 Ross St.</c:v>
                </c:pt>
                <c:pt idx="7">
                  <c:v>117 Washington St</c:v>
                </c:pt>
                <c:pt idx="8">
                  <c:v>3rd &amp; Basin St</c:v>
                </c:pt>
                <c:pt idx="9">
                  <c:v>209 E 3rd St Unit R</c:v>
                </c:pt>
              </c:strCache>
            </c:strRef>
          </c:cat>
          <c:val>
            <c:numRef>
              <c:f>'PPL 2016'!$F$4:$F$13</c:f>
              <c:numCache>
                <c:formatCode>#,##0</c:formatCode>
                <c:ptCount val="10"/>
                <c:pt idx="0">
                  <c:v>19920</c:v>
                </c:pt>
                <c:pt idx="1">
                  <c:v>11181</c:v>
                </c:pt>
                <c:pt idx="2">
                  <c:v>12136</c:v>
                </c:pt>
                <c:pt idx="3">
                  <c:v>6442</c:v>
                </c:pt>
                <c:pt idx="4">
                  <c:v>18609</c:v>
                </c:pt>
                <c:pt idx="5">
                  <c:v>13091</c:v>
                </c:pt>
                <c:pt idx="6">
                  <c:v>7970</c:v>
                </c:pt>
                <c:pt idx="7">
                  <c:v>3877</c:v>
                </c:pt>
                <c:pt idx="8">
                  <c:v>5576</c:v>
                </c:pt>
                <c:pt idx="9">
                  <c:v>11505</c:v>
                </c:pt>
              </c:numCache>
            </c:numRef>
          </c:val>
          <c:extLst>
            <c:ext xmlns:c16="http://schemas.microsoft.com/office/drawing/2014/chart" uri="{C3380CC4-5D6E-409C-BE32-E72D297353CC}">
              <c16:uniqueId val="{00000004-125F-4C81-B542-492A0BBAEE61}"/>
            </c:ext>
          </c:extLst>
        </c:ser>
        <c:ser>
          <c:idx val="3"/>
          <c:order val="5"/>
          <c:tx>
            <c:v>2013</c:v>
          </c:tx>
          <c:spPr>
            <a:gradFill rotWithShape="1">
              <a:gsLst>
                <a:gs pos="0">
                  <a:schemeClr val="accent4">
                    <a:tint val="94000"/>
                    <a:satMod val="105000"/>
                    <a:lumMod val="102000"/>
                  </a:schemeClr>
                </a:gs>
                <a:gs pos="100000">
                  <a:schemeClr val="accent4">
                    <a:shade val="74000"/>
                    <a:satMod val="128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cat>
            <c:strRef>
              <c:f>'PPL 2016'!$A$4:$A$13</c:f>
              <c:strCache>
                <c:ptCount val="10"/>
                <c:pt idx="0">
                  <c:v>40 Ross St.</c:v>
                </c:pt>
                <c:pt idx="1">
                  <c:v>60- 60 1/2 Ross St.</c:v>
                </c:pt>
                <c:pt idx="2">
                  <c:v>71-71 1/2 Ross St.</c:v>
                </c:pt>
                <c:pt idx="3">
                  <c:v>609 Mulberry St</c:v>
                </c:pt>
                <c:pt idx="4">
                  <c:v>627 Mulberry St</c:v>
                </c:pt>
                <c:pt idx="5">
                  <c:v>635-635 1/2</c:v>
                </c:pt>
                <c:pt idx="6">
                  <c:v>73 Ross St.</c:v>
                </c:pt>
                <c:pt idx="7">
                  <c:v>117 Washington St</c:v>
                </c:pt>
                <c:pt idx="8">
                  <c:v>3rd &amp; Basin St</c:v>
                </c:pt>
                <c:pt idx="9">
                  <c:v>209 E 3rd St Unit R</c:v>
                </c:pt>
              </c:strCache>
            </c:strRef>
          </c:cat>
          <c:val>
            <c:numRef>
              <c:f>'PPL 2016'!$E$4:$E$13</c:f>
              <c:numCache>
                <c:formatCode>#,##0</c:formatCode>
                <c:ptCount val="10"/>
                <c:pt idx="0">
                  <c:v>18065</c:v>
                </c:pt>
                <c:pt idx="1">
                  <c:v>13858</c:v>
                </c:pt>
                <c:pt idx="2">
                  <c:v>12313</c:v>
                </c:pt>
                <c:pt idx="3">
                  <c:v>9241</c:v>
                </c:pt>
                <c:pt idx="4">
                  <c:v>13480</c:v>
                </c:pt>
                <c:pt idx="5">
                  <c:v>14020</c:v>
                </c:pt>
                <c:pt idx="6">
                  <c:v>9118</c:v>
                </c:pt>
                <c:pt idx="7">
                  <c:v>3788</c:v>
                </c:pt>
                <c:pt idx="8">
                  <c:v>6540</c:v>
                </c:pt>
                <c:pt idx="9">
                  <c:v>10815</c:v>
                </c:pt>
              </c:numCache>
            </c:numRef>
          </c:val>
          <c:extLst>
            <c:ext xmlns:c16="http://schemas.microsoft.com/office/drawing/2014/chart" uri="{C3380CC4-5D6E-409C-BE32-E72D297353CC}">
              <c16:uniqueId val="{00000005-125F-4C81-B542-492A0BBAEE61}"/>
            </c:ext>
          </c:extLst>
        </c:ser>
        <c:ser>
          <c:idx val="2"/>
          <c:order val="6"/>
          <c:tx>
            <c:v>2014</c:v>
          </c:tx>
          <c:spPr>
            <a:gradFill rotWithShape="1">
              <a:gsLst>
                <a:gs pos="0">
                  <a:schemeClr val="accent3">
                    <a:tint val="94000"/>
                    <a:satMod val="105000"/>
                    <a:lumMod val="102000"/>
                  </a:schemeClr>
                </a:gs>
                <a:gs pos="100000">
                  <a:schemeClr val="accent3">
                    <a:shade val="74000"/>
                    <a:satMod val="128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cat>
            <c:strRef>
              <c:f>'PPL 2016'!$A$4:$A$13</c:f>
              <c:strCache>
                <c:ptCount val="10"/>
                <c:pt idx="0">
                  <c:v>40 Ross St.</c:v>
                </c:pt>
                <c:pt idx="1">
                  <c:v>60- 60 1/2 Ross St.</c:v>
                </c:pt>
                <c:pt idx="2">
                  <c:v>71-71 1/2 Ross St.</c:v>
                </c:pt>
                <c:pt idx="3">
                  <c:v>609 Mulberry St</c:v>
                </c:pt>
                <c:pt idx="4">
                  <c:v>627 Mulberry St</c:v>
                </c:pt>
                <c:pt idx="5">
                  <c:v>635-635 1/2</c:v>
                </c:pt>
                <c:pt idx="6">
                  <c:v>73 Ross St.</c:v>
                </c:pt>
                <c:pt idx="7">
                  <c:v>117 Washington St</c:v>
                </c:pt>
                <c:pt idx="8">
                  <c:v>3rd &amp; Basin St</c:v>
                </c:pt>
                <c:pt idx="9">
                  <c:v>209 E 3rd St Unit R</c:v>
                </c:pt>
              </c:strCache>
            </c:strRef>
          </c:cat>
          <c:val>
            <c:numRef>
              <c:f>'PPL 2016'!$D$4:$D$13</c:f>
              <c:numCache>
                <c:formatCode>#,##0</c:formatCode>
                <c:ptCount val="10"/>
                <c:pt idx="0">
                  <c:v>17930</c:v>
                </c:pt>
                <c:pt idx="1">
                  <c:v>14534</c:v>
                </c:pt>
                <c:pt idx="2">
                  <c:v>14372</c:v>
                </c:pt>
                <c:pt idx="3">
                  <c:v>5949</c:v>
                </c:pt>
                <c:pt idx="4">
                  <c:v>14043</c:v>
                </c:pt>
                <c:pt idx="5">
                  <c:v>18097</c:v>
                </c:pt>
                <c:pt idx="6">
                  <c:v>10523</c:v>
                </c:pt>
                <c:pt idx="7">
                  <c:v>6094</c:v>
                </c:pt>
                <c:pt idx="8">
                  <c:v>6692</c:v>
                </c:pt>
                <c:pt idx="9">
                  <c:v>11487</c:v>
                </c:pt>
              </c:numCache>
            </c:numRef>
          </c:val>
          <c:extLst>
            <c:ext xmlns:c16="http://schemas.microsoft.com/office/drawing/2014/chart" uri="{C3380CC4-5D6E-409C-BE32-E72D297353CC}">
              <c16:uniqueId val="{00000006-125F-4C81-B542-492A0BBAEE61}"/>
            </c:ext>
          </c:extLst>
        </c:ser>
        <c:ser>
          <c:idx val="1"/>
          <c:order val="7"/>
          <c:tx>
            <c:v>2015</c:v>
          </c:tx>
          <c:spPr>
            <a:gradFill rotWithShape="1">
              <a:gsLst>
                <a:gs pos="0">
                  <a:schemeClr val="accent2">
                    <a:tint val="94000"/>
                    <a:satMod val="105000"/>
                    <a:lumMod val="102000"/>
                  </a:schemeClr>
                </a:gs>
                <a:gs pos="100000">
                  <a:schemeClr val="accent2">
                    <a:shade val="74000"/>
                    <a:satMod val="128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cat>
            <c:strRef>
              <c:f>'PPL 2016'!$A$4:$A$13</c:f>
              <c:strCache>
                <c:ptCount val="10"/>
                <c:pt idx="0">
                  <c:v>40 Ross St.</c:v>
                </c:pt>
                <c:pt idx="1">
                  <c:v>60- 60 1/2 Ross St.</c:v>
                </c:pt>
                <c:pt idx="2">
                  <c:v>71-71 1/2 Ross St.</c:v>
                </c:pt>
                <c:pt idx="3">
                  <c:v>609 Mulberry St</c:v>
                </c:pt>
                <c:pt idx="4">
                  <c:v>627 Mulberry St</c:v>
                </c:pt>
                <c:pt idx="5">
                  <c:v>635-635 1/2</c:v>
                </c:pt>
                <c:pt idx="6">
                  <c:v>73 Ross St.</c:v>
                </c:pt>
                <c:pt idx="7">
                  <c:v>117 Washington St</c:v>
                </c:pt>
                <c:pt idx="8">
                  <c:v>3rd &amp; Basin St</c:v>
                </c:pt>
                <c:pt idx="9">
                  <c:v>209 E 3rd St Unit R</c:v>
                </c:pt>
              </c:strCache>
            </c:strRef>
          </c:cat>
          <c:val>
            <c:numRef>
              <c:f>'PPL 2016'!$C$4:$C$13</c:f>
              <c:numCache>
                <c:formatCode>#,##0</c:formatCode>
                <c:ptCount val="10"/>
                <c:pt idx="0">
                  <c:v>19909</c:v>
                </c:pt>
                <c:pt idx="1">
                  <c:v>16584</c:v>
                </c:pt>
                <c:pt idx="2">
                  <c:v>16208</c:v>
                </c:pt>
                <c:pt idx="3">
                  <c:v>6511</c:v>
                </c:pt>
                <c:pt idx="4">
                  <c:v>13057</c:v>
                </c:pt>
                <c:pt idx="5">
                  <c:v>18045</c:v>
                </c:pt>
                <c:pt idx="6">
                  <c:v>9132</c:v>
                </c:pt>
                <c:pt idx="7">
                  <c:v>5004</c:v>
                </c:pt>
                <c:pt idx="8">
                  <c:v>6804</c:v>
                </c:pt>
                <c:pt idx="9">
                  <c:v>8474</c:v>
                </c:pt>
              </c:numCache>
            </c:numRef>
          </c:val>
          <c:extLst>
            <c:ext xmlns:c16="http://schemas.microsoft.com/office/drawing/2014/chart" uri="{C3380CC4-5D6E-409C-BE32-E72D297353CC}">
              <c16:uniqueId val="{00000007-125F-4C81-B542-492A0BBAEE61}"/>
            </c:ext>
          </c:extLst>
        </c:ser>
        <c:ser>
          <c:idx val="0"/>
          <c:order val="8"/>
          <c:tx>
            <c:v>2016</c:v>
          </c:tx>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cat>
            <c:strRef>
              <c:f>'PPL 2016'!$A$4:$A$13</c:f>
              <c:strCache>
                <c:ptCount val="10"/>
                <c:pt idx="0">
                  <c:v>40 Ross St.</c:v>
                </c:pt>
                <c:pt idx="1">
                  <c:v>60- 60 1/2 Ross St.</c:v>
                </c:pt>
                <c:pt idx="2">
                  <c:v>71-71 1/2 Ross St.</c:v>
                </c:pt>
                <c:pt idx="3">
                  <c:v>609 Mulberry St</c:v>
                </c:pt>
                <c:pt idx="4">
                  <c:v>627 Mulberry St</c:v>
                </c:pt>
                <c:pt idx="5">
                  <c:v>635-635 1/2</c:v>
                </c:pt>
                <c:pt idx="6">
                  <c:v>73 Ross St.</c:v>
                </c:pt>
                <c:pt idx="7">
                  <c:v>117 Washington St</c:v>
                </c:pt>
                <c:pt idx="8">
                  <c:v>3rd &amp; Basin St</c:v>
                </c:pt>
                <c:pt idx="9">
                  <c:v>209 E 3rd St Unit R</c:v>
                </c:pt>
              </c:strCache>
            </c:strRef>
          </c:cat>
          <c:val>
            <c:numRef>
              <c:f>'PPL 2016'!$B$4:$B$13</c:f>
              <c:numCache>
                <c:formatCode>_(* #,##0_);_(* \(#,##0\);_(* "-"??_);_(@_)</c:formatCode>
                <c:ptCount val="10"/>
                <c:pt idx="0">
                  <c:v>18653</c:v>
                </c:pt>
                <c:pt idx="1">
                  <c:v>12274</c:v>
                </c:pt>
                <c:pt idx="2">
                  <c:v>7993</c:v>
                </c:pt>
                <c:pt idx="3" formatCode="#,##0">
                  <c:v>5248</c:v>
                </c:pt>
                <c:pt idx="4" formatCode="#,##0">
                  <c:v>10367</c:v>
                </c:pt>
                <c:pt idx="5" formatCode="#,##0">
                  <c:v>11889</c:v>
                </c:pt>
                <c:pt idx="6">
                  <c:v>5605</c:v>
                </c:pt>
                <c:pt idx="7" formatCode="#,##0">
                  <c:v>2993</c:v>
                </c:pt>
                <c:pt idx="8" formatCode="#,##0">
                  <c:v>6798</c:v>
                </c:pt>
                <c:pt idx="9" formatCode="#,##0">
                  <c:v>10071</c:v>
                </c:pt>
              </c:numCache>
            </c:numRef>
          </c:val>
          <c:extLst>
            <c:ext xmlns:c16="http://schemas.microsoft.com/office/drawing/2014/chart" uri="{C3380CC4-5D6E-409C-BE32-E72D297353CC}">
              <c16:uniqueId val="{00000008-125F-4C81-B542-492A0BBAEE61}"/>
            </c:ext>
          </c:extLst>
        </c:ser>
        <c:dLbls>
          <c:showLegendKey val="0"/>
          <c:showVal val="0"/>
          <c:showCatName val="0"/>
          <c:showSerName val="0"/>
          <c:showPercent val="0"/>
          <c:showBubbleSize val="0"/>
        </c:dLbls>
        <c:gapWidth val="150"/>
        <c:axId val="386683608"/>
        <c:axId val="386681968"/>
      </c:barChart>
      <c:catAx>
        <c:axId val="386683608"/>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Apartment</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86681968"/>
        <c:crosses val="autoZero"/>
        <c:auto val="1"/>
        <c:lblAlgn val="ctr"/>
        <c:lblOffset val="100"/>
        <c:noMultiLvlLbl val="0"/>
      </c:catAx>
      <c:valAx>
        <c:axId val="38668196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err="1"/>
                  <a:t>kWH</a:t>
                </a:r>
                <a:r>
                  <a:rPr lang="en-US" baseline="0" dirty="0"/>
                  <a:t> Electrical Usage</a:t>
                </a:r>
                <a:endParaRPr lang="en-US" dirty="0"/>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86683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r>
              <a:rPr lang="en-US" sz="1800" b="1" i="0" baseline="0" dirty="0" err="1">
                <a:effectLst>
                  <a:outerShdw blurRad="50800" dist="38100" dir="5400000" algn="t" rotWithShape="0">
                    <a:srgbClr val="000000">
                      <a:alpha val="40000"/>
                    </a:srgbClr>
                  </a:outerShdw>
                </a:effectLst>
              </a:rPr>
              <a:t>kWH</a:t>
            </a:r>
            <a:r>
              <a:rPr lang="en-US" sz="1800" b="1" i="0" baseline="0" dirty="0">
                <a:effectLst>
                  <a:outerShdw blurRad="50800" dist="38100" dir="5400000" algn="t" rotWithShape="0">
                    <a:srgbClr val="000000">
                      <a:alpha val="40000"/>
                    </a:srgbClr>
                  </a:outerShdw>
                </a:effectLst>
              </a:rPr>
              <a:t> Usage per Each Year per Dorm</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9"/>
          <c:order val="0"/>
          <c:tx>
            <c:v>2007</c:v>
          </c:tx>
          <c:spPr>
            <a:gradFill rotWithShape="1">
              <a:gsLst>
                <a:gs pos="0">
                  <a:schemeClr val="accent2">
                    <a:tint val="43000"/>
                    <a:shade val="85000"/>
                    <a:satMod val="130000"/>
                  </a:schemeClr>
                </a:gs>
                <a:gs pos="34000">
                  <a:schemeClr val="accent2">
                    <a:tint val="43000"/>
                    <a:shade val="87000"/>
                    <a:satMod val="125000"/>
                  </a:schemeClr>
                </a:gs>
                <a:gs pos="70000">
                  <a:schemeClr val="accent2">
                    <a:tint val="43000"/>
                    <a:tint val="100000"/>
                    <a:shade val="90000"/>
                    <a:satMod val="130000"/>
                  </a:schemeClr>
                </a:gs>
                <a:gs pos="100000">
                  <a:schemeClr val="accent2">
                    <a:tint val="4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2016'!$A$29:$A$37</c:f>
              <c:strCache>
                <c:ptCount val="9"/>
                <c:pt idx="0">
                  <c:v>Asbury Hall</c:v>
                </c:pt>
                <c:pt idx="1">
                  <c:v>East Hall</c:v>
                </c:pt>
                <c:pt idx="2">
                  <c:v>Wesley Hall</c:v>
                </c:pt>
                <c:pt idx="3">
                  <c:v>Rich Hall</c:v>
                </c:pt>
                <c:pt idx="4">
                  <c:v>Forrest Hall</c:v>
                </c:pt>
                <c:pt idx="5">
                  <c:v>Williams Hall</c:v>
                </c:pt>
                <c:pt idx="6">
                  <c:v>Crever Hall</c:v>
                </c:pt>
                <c:pt idx="7">
                  <c:v>Skeath Hall</c:v>
                </c:pt>
                <c:pt idx="8">
                  <c:v>Commons</c:v>
                </c:pt>
              </c:strCache>
            </c:strRef>
          </c:cat>
          <c:val>
            <c:numRef>
              <c:f>'PPL 2016'!$K$29:$K$37</c:f>
              <c:numCache>
                <c:formatCode>#,##0</c:formatCode>
                <c:ptCount val="9"/>
                <c:pt idx="0">
                  <c:v>196416</c:v>
                </c:pt>
                <c:pt idx="1">
                  <c:v>216128</c:v>
                </c:pt>
                <c:pt idx="2">
                  <c:v>180064</c:v>
                </c:pt>
                <c:pt idx="3">
                  <c:v>125728</c:v>
                </c:pt>
                <c:pt idx="4">
                  <c:v>129184</c:v>
                </c:pt>
                <c:pt idx="5">
                  <c:v>415451</c:v>
                </c:pt>
                <c:pt idx="6">
                  <c:v>147348</c:v>
                </c:pt>
                <c:pt idx="7">
                  <c:v>259456</c:v>
                </c:pt>
                <c:pt idx="8">
                  <c:v>0</c:v>
                </c:pt>
              </c:numCache>
            </c:numRef>
          </c:val>
          <c:extLst>
            <c:ext xmlns:c16="http://schemas.microsoft.com/office/drawing/2014/chart" uri="{C3380CC4-5D6E-409C-BE32-E72D297353CC}">
              <c16:uniqueId val="{00000009-CFAF-4BD1-BC95-909F94F7CF12}"/>
            </c:ext>
          </c:extLst>
        </c:ser>
        <c:ser>
          <c:idx val="8"/>
          <c:order val="1"/>
          <c:tx>
            <c:strRef>
              <c:f>'PPL 2016'!$J$3</c:f>
              <c:strCache>
                <c:ptCount val="1"/>
                <c:pt idx="0">
                  <c:v>2008</c:v>
                </c:pt>
              </c:strCache>
            </c:strRef>
          </c:tx>
          <c:spPr>
            <a:gradFill rotWithShape="1">
              <a:gsLst>
                <a:gs pos="0">
                  <a:schemeClr val="accent2">
                    <a:tint val="56000"/>
                    <a:shade val="85000"/>
                    <a:satMod val="130000"/>
                  </a:schemeClr>
                </a:gs>
                <a:gs pos="34000">
                  <a:schemeClr val="accent2">
                    <a:tint val="56000"/>
                    <a:shade val="87000"/>
                    <a:satMod val="125000"/>
                  </a:schemeClr>
                </a:gs>
                <a:gs pos="70000">
                  <a:schemeClr val="accent2">
                    <a:tint val="56000"/>
                    <a:tint val="100000"/>
                    <a:shade val="90000"/>
                    <a:satMod val="130000"/>
                  </a:schemeClr>
                </a:gs>
                <a:gs pos="100000">
                  <a:schemeClr val="accent2">
                    <a:tint val="56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2016'!$A$29:$A$37</c:f>
              <c:strCache>
                <c:ptCount val="9"/>
                <c:pt idx="0">
                  <c:v>Asbury Hall</c:v>
                </c:pt>
                <c:pt idx="1">
                  <c:v>East Hall</c:v>
                </c:pt>
                <c:pt idx="2">
                  <c:v>Wesley Hall</c:v>
                </c:pt>
                <c:pt idx="3">
                  <c:v>Rich Hall</c:v>
                </c:pt>
                <c:pt idx="4">
                  <c:v>Forrest Hall</c:v>
                </c:pt>
                <c:pt idx="5">
                  <c:v>Williams Hall</c:v>
                </c:pt>
                <c:pt idx="6">
                  <c:v>Crever Hall</c:v>
                </c:pt>
                <c:pt idx="7">
                  <c:v>Skeath Hall</c:v>
                </c:pt>
                <c:pt idx="8">
                  <c:v>Commons</c:v>
                </c:pt>
              </c:strCache>
            </c:strRef>
          </c:cat>
          <c:val>
            <c:numRef>
              <c:f>'PPL 2016'!$J$29:$J$37</c:f>
              <c:numCache>
                <c:formatCode>#,##0</c:formatCode>
                <c:ptCount val="9"/>
                <c:pt idx="0">
                  <c:v>181024</c:v>
                </c:pt>
                <c:pt idx="1">
                  <c:v>194304</c:v>
                </c:pt>
                <c:pt idx="2">
                  <c:v>157504</c:v>
                </c:pt>
                <c:pt idx="3">
                  <c:v>102032.74500000001</c:v>
                </c:pt>
                <c:pt idx="4">
                  <c:v>112544</c:v>
                </c:pt>
                <c:pt idx="5">
                  <c:v>162956</c:v>
                </c:pt>
                <c:pt idx="6">
                  <c:v>129166</c:v>
                </c:pt>
                <c:pt idx="7">
                  <c:v>233924</c:v>
                </c:pt>
                <c:pt idx="8">
                  <c:v>377327</c:v>
                </c:pt>
              </c:numCache>
            </c:numRef>
          </c:val>
          <c:extLst>
            <c:ext xmlns:c16="http://schemas.microsoft.com/office/drawing/2014/chart" uri="{C3380CC4-5D6E-409C-BE32-E72D297353CC}">
              <c16:uniqueId val="{00000008-CFAF-4BD1-BC95-909F94F7CF12}"/>
            </c:ext>
          </c:extLst>
        </c:ser>
        <c:ser>
          <c:idx val="7"/>
          <c:order val="2"/>
          <c:tx>
            <c:strRef>
              <c:f>'PPL 2016'!$I$3</c:f>
              <c:strCache>
                <c:ptCount val="1"/>
                <c:pt idx="0">
                  <c:v>2009</c:v>
                </c:pt>
              </c:strCache>
            </c:strRef>
          </c:tx>
          <c:spPr>
            <a:gradFill rotWithShape="1">
              <a:gsLst>
                <a:gs pos="0">
                  <a:schemeClr val="accent2">
                    <a:tint val="69000"/>
                    <a:shade val="85000"/>
                    <a:satMod val="130000"/>
                  </a:schemeClr>
                </a:gs>
                <a:gs pos="34000">
                  <a:schemeClr val="accent2">
                    <a:tint val="69000"/>
                    <a:shade val="87000"/>
                    <a:satMod val="125000"/>
                  </a:schemeClr>
                </a:gs>
                <a:gs pos="70000">
                  <a:schemeClr val="accent2">
                    <a:tint val="69000"/>
                    <a:tint val="100000"/>
                    <a:shade val="90000"/>
                    <a:satMod val="130000"/>
                  </a:schemeClr>
                </a:gs>
                <a:gs pos="100000">
                  <a:schemeClr val="accent2">
                    <a:tint val="69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2016'!$A$29:$A$37</c:f>
              <c:strCache>
                <c:ptCount val="9"/>
                <c:pt idx="0">
                  <c:v>Asbury Hall</c:v>
                </c:pt>
                <c:pt idx="1">
                  <c:v>East Hall</c:v>
                </c:pt>
                <c:pt idx="2">
                  <c:v>Wesley Hall</c:v>
                </c:pt>
                <c:pt idx="3">
                  <c:v>Rich Hall</c:v>
                </c:pt>
                <c:pt idx="4">
                  <c:v>Forrest Hall</c:v>
                </c:pt>
                <c:pt idx="5">
                  <c:v>Williams Hall</c:v>
                </c:pt>
                <c:pt idx="6">
                  <c:v>Crever Hall</c:v>
                </c:pt>
                <c:pt idx="7">
                  <c:v>Skeath Hall</c:v>
                </c:pt>
                <c:pt idx="8">
                  <c:v>Commons</c:v>
                </c:pt>
              </c:strCache>
            </c:strRef>
          </c:cat>
          <c:val>
            <c:numRef>
              <c:f>'PPL 2016'!$I$29:$I$37</c:f>
              <c:numCache>
                <c:formatCode>#,##0</c:formatCode>
                <c:ptCount val="9"/>
                <c:pt idx="0">
                  <c:v>159173</c:v>
                </c:pt>
                <c:pt idx="1">
                  <c:v>140159</c:v>
                </c:pt>
                <c:pt idx="2">
                  <c:v>133101</c:v>
                </c:pt>
                <c:pt idx="3">
                  <c:v>178530.394</c:v>
                </c:pt>
                <c:pt idx="4">
                  <c:v>92918</c:v>
                </c:pt>
                <c:pt idx="5">
                  <c:v>148825</c:v>
                </c:pt>
                <c:pt idx="6">
                  <c:v>136987</c:v>
                </c:pt>
                <c:pt idx="7">
                  <c:v>154344</c:v>
                </c:pt>
                <c:pt idx="8">
                  <c:v>287909</c:v>
                </c:pt>
              </c:numCache>
            </c:numRef>
          </c:val>
          <c:extLst>
            <c:ext xmlns:c16="http://schemas.microsoft.com/office/drawing/2014/chart" uri="{C3380CC4-5D6E-409C-BE32-E72D297353CC}">
              <c16:uniqueId val="{00000007-CFAF-4BD1-BC95-909F94F7CF12}"/>
            </c:ext>
          </c:extLst>
        </c:ser>
        <c:ser>
          <c:idx val="6"/>
          <c:order val="3"/>
          <c:tx>
            <c:strRef>
              <c:f>'PPL 2016'!$H$3</c:f>
              <c:strCache>
                <c:ptCount val="1"/>
                <c:pt idx="0">
                  <c:v>2010</c:v>
                </c:pt>
              </c:strCache>
            </c:strRef>
          </c:tx>
          <c:spPr>
            <a:gradFill rotWithShape="1">
              <a:gsLst>
                <a:gs pos="0">
                  <a:schemeClr val="accent2">
                    <a:tint val="81000"/>
                    <a:shade val="85000"/>
                    <a:satMod val="130000"/>
                  </a:schemeClr>
                </a:gs>
                <a:gs pos="34000">
                  <a:schemeClr val="accent2">
                    <a:tint val="81000"/>
                    <a:shade val="87000"/>
                    <a:satMod val="125000"/>
                  </a:schemeClr>
                </a:gs>
                <a:gs pos="70000">
                  <a:schemeClr val="accent2">
                    <a:tint val="81000"/>
                    <a:tint val="100000"/>
                    <a:shade val="90000"/>
                    <a:satMod val="130000"/>
                  </a:schemeClr>
                </a:gs>
                <a:gs pos="100000">
                  <a:schemeClr val="accent2">
                    <a:tint val="81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2016'!$A$29:$A$37</c:f>
              <c:strCache>
                <c:ptCount val="9"/>
                <c:pt idx="0">
                  <c:v>Asbury Hall</c:v>
                </c:pt>
                <c:pt idx="1">
                  <c:v>East Hall</c:v>
                </c:pt>
                <c:pt idx="2">
                  <c:v>Wesley Hall</c:v>
                </c:pt>
                <c:pt idx="3">
                  <c:v>Rich Hall</c:v>
                </c:pt>
                <c:pt idx="4">
                  <c:v>Forrest Hall</c:v>
                </c:pt>
                <c:pt idx="5">
                  <c:v>Williams Hall</c:v>
                </c:pt>
                <c:pt idx="6">
                  <c:v>Crever Hall</c:v>
                </c:pt>
                <c:pt idx="7">
                  <c:v>Skeath Hall</c:v>
                </c:pt>
                <c:pt idx="8">
                  <c:v>Commons</c:v>
                </c:pt>
              </c:strCache>
            </c:strRef>
          </c:cat>
          <c:val>
            <c:numRef>
              <c:f>'PPL 2016'!$H$29:$H$37</c:f>
              <c:numCache>
                <c:formatCode>#,##0</c:formatCode>
                <c:ptCount val="9"/>
                <c:pt idx="0">
                  <c:v>118633</c:v>
                </c:pt>
                <c:pt idx="1">
                  <c:v>100770</c:v>
                </c:pt>
                <c:pt idx="2">
                  <c:v>100400</c:v>
                </c:pt>
                <c:pt idx="3">
                  <c:v>171385</c:v>
                </c:pt>
                <c:pt idx="4">
                  <c:v>83031</c:v>
                </c:pt>
                <c:pt idx="5">
                  <c:v>123084</c:v>
                </c:pt>
                <c:pt idx="6">
                  <c:v>115955</c:v>
                </c:pt>
                <c:pt idx="7">
                  <c:v>119645</c:v>
                </c:pt>
                <c:pt idx="8">
                  <c:v>240104</c:v>
                </c:pt>
              </c:numCache>
            </c:numRef>
          </c:val>
          <c:extLst>
            <c:ext xmlns:c16="http://schemas.microsoft.com/office/drawing/2014/chart" uri="{C3380CC4-5D6E-409C-BE32-E72D297353CC}">
              <c16:uniqueId val="{00000006-CFAF-4BD1-BC95-909F94F7CF12}"/>
            </c:ext>
          </c:extLst>
        </c:ser>
        <c:ser>
          <c:idx val="5"/>
          <c:order val="4"/>
          <c:tx>
            <c:v>2011</c:v>
          </c:tx>
          <c:spPr>
            <a:gradFill rotWithShape="1">
              <a:gsLst>
                <a:gs pos="0">
                  <a:schemeClr val="accent2">
                    <a:tint val="94000"/>
                    <a:shade val="85000"/>
                    <a:satMod val="130000"/>
                  </a:schemeClr>
                </a:gs>
                <a:gs pos="34000">
                  <a:schemeClr val="accent2">
                    <a:tint val="94000"/>
                    <a:shade val="87000"/>
                    <a:satMod val="125000"/>
                  </a:schemeClr>
                </a:gs>
                <a:gs pos="70000">
                  <a:schemeClr val="accent2">
                    <a:tint val="94000"/>
                    <a:tint val="100000"/>
                    <a:shade val="90000"/>
                    <a:satMod val="130000"/>
                  </a:schemeClr>
                </a:gs>
                <a:gs pos="100000">
                  <a:schemeClr val="accent2">
                    <a:tint val="94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2016'!$A$29:$A$37</c:f>
              <c:strCache>
                <c:ptCount val="9"/>
                <c:pt idx="0">
                  <c:v>Asbury Hall</c:v>
                </c:pt>
                <c:pt idx="1">
                  <c:v>East Hall</c:v>
                </c:pt>
                <c:pt idx="2">
                  <c:v>Wesley Hall</c:v>
                </c:pt>
                <c:pt idx="3">
                  <c:v>Rich Hall</c:v>
                </c:pt>
                <c:pt idx="4">
                  <c:v>Forrest Hall</c:v>
                </c:pt>
                <c:pt idx="5">
                  <c:v>Williams Hall</c:v>
                </c:pt>
                <c:pt idx="6">
                  <c:v>Crever Hall</c:v>
                </c:pt>
                <c:pt idx="7">
                  <c:v>Skeath Hall</c:v>
                </c:pt>
                <c:pt idx="8">
                  <c:v>Commons</c:v>
                </c:pt>
              </c:strCache>
            </c:strRef>
          </c:cat>
          <c:val>
            <c:numRef>
              <c:f>'PPL 2016'!$G$29:$G$37</c:f>
              <c:numCache>
                <c:formatCode>#,##0</c:formatCode>
                <c:ptCount val="9"/>
                <c:pt idx="0">
                  <c:v>137336</c:v>
                </c:pt>
                <c:pt idx="1">
                  <c:v>118886</c:v>
                </c:pt>
                <c:pt idx="2">
                  <c:v>117464</c:v>
                </c:pt>
                <c:pt idx="3">
                  <c:v>176048</c:v>
                </c:pt>
                <c:pt idx="4">
                  <c:v>90115</c:v>
                </c:pt>
                <c:pt idx="5">
                  <c:v>127363</c:v>
                </c:pt>
                <c:pt idx="6">
                  <c:v>131277</c:v>
                </c:pt>
                <c:pt idx="7">
                  <c:v>130873</c:v>
                </c:pt>
                <c:pt idx="8">
                  <c:v>272907</c:v>
                </c:pt>
              </c:numCache>
            </c:numRef>
          </c:val>
          <c:extLst>
            <c:ext xmlns:c16="http://schemas.microsoft.com/office/drawing/2014/chart" uri="{C3380CC4-5D6E-409C-BE32-E72D297353CC}">
              <c16:uniqueId val="{00000005-CFAF-4BD1-BC95-909F94F7CF12}"/>
            </c:ext>
          </c:extLst>
        </c:ser>
        <c:ser>
          <c:idx val="4"/>
          <c:order val="5"/>
          <c:tx>
            <c:strRef>
              <c:f>'PPL 2016'!$F$3</c:f>
              <c:strCache>
                <c:ptCount val="1"/>
                <c:pt idx="0">
                  <c:v>2012</c:v>
                </c:pt>
              </c:strCache>
            </c:strRef>
          </c:tx>
          <c:spPr>
            <a:gradFill rotWithShape="1">
              <a:gsLst>
                <a:gs pos="0">
                  <a:schemeClr val="accent2">
                    <a:shade val="93000"/>
                    <a:shade val="85000"/>
                    <a:satMod val="130000"/>
                  </a:schemeClr>
                </a:gs>
                <a:gs pos="34000">
                  <a:schemeClr val="accent2">
                    <a:shade val="93000"/>
                    <a:shade val="87000"/>
                    <a:satMod val="125000"/>
                  </a:schemeClr>
                </a:gs>
                <a:gs pos="70000">
                  <a:schemeClr val="accent2">
                    <a:shade val="93000"/>
                    <a:tint val="100000"/>
                    <a:shade val="90000"/>
                    <a:satMod val="130000"/>
                  </a:schemeClr>
                </a:gs>
                <a:gs pos="100000">
                  <a:schemeClr val="accent2">
                    <a:shade val="9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2016'!$A$29:$A$37</c:f>
              <c:strCache>
                <c:ptCount val="9"/>
                <c:pt idx="0">
                  <c:v>Asbury Hall</c:v>
                </c:pt>
                <c:pt idx="1">
                  <c:v>East Hall</c:v>
                </c:pt>
                <c:pt idx="2">
                  <c:v>Wesley Hall</c:v>
                </c:pt>
                <c:pt idx="3">
                  <c:v>Rich Hall</c:v>
                </c:pt>
                <c:pt idx="4">
                  <c:v>Forrest Hall</c:v>
                </c:pt>
                <c:pt idx="5">
                  <c:v>Williams Hall</c:v>
                </c:pt>
                <c:pt idx="6">
                  <c:v>Crever Hall</c:v>
                </c:pt>
                <c:pt idx="7">
                  <c:v>Skeath Hall</c:v>
                </c:pt>
                <c:pt idx="8">
                  <c:v>Commons</c:v>
                </c:pt>
              </c:strCache>
            </c:strRef>
          </c:cat>
          <c:val>
            <c:numRef>
              <c:f>'PPL 2016'!$F$29:$F$37</c:f>
              <c:numCache>
                <c:formatCode>#,##0</c:formatCode>
                <c:ptCount val="9"/>
                <c:pt idx="0">
                  <c:v>138687</c:v>
                </c:pt>
                <c:pt idx="1">
                  <c:v>111528</c:v>
                </c:pt>
                <c:pt idx="2">
                  <c:v>110665</c:v>
                </c:pt>
                <c:pt idx="3">
                  <c:v>172300</c:v>
                </c:pt>
                <c:pt idx="4">
                  <c:v>82442</c:v>
                </c:pt>
                <c:pt idx="5">
                  <c:v>128452</c:v>
                </c:pt>
                <c:pt idx="6">
                  <c:v>114849</c:v>
                </c:pt>
                <c:pt idx="7">
                  <c:v>126001</c:v>
                </c:pt>
                <c:pt idx="8">
                  <c:v>277791</c:v>
                </c:pt>
              </c:numCache>
            </c:numRef>
          </c:val>
          <c:extLst>
            <c:ext xmlns:c16="http://schemas.microsoft.com/office/drawing/2014/chart" uri="{C3380CC4-5D6E-409C-BE32-E72D297353CC}">
              <c16:uniqueId val="{00000004-CFAF-4BD1-BC95-909F94F7CF12}"/>
            </c:ext>
          </c:extLst>
        </c:ser>
        <c:ser>
          <c:idx val="3"/>
          <c:order val="6"/>
          <c:tx>
            <c:strRef>
              <c:f>'PPL 2016'!$E$3</c:f>
              <c:strCache>
                <c:ptCount val="1"/>
                <c:pt idx="0">
                  <c:v>2013</c:v>
                </c:pt>
              </c:strCache>
            </c:strRef>
          </c:tx>
          <c:spPr>
            <a:gradFill rotWithShape="1">
              <a:gsLst>
                <a:gs pos="0">
                  <a:schemeClr val="accent2">
                    <a:shade val="80000"/>
                    <a:shade val="85000"/>
                    <a:satMod val="130000"/>
                  </a:schemeClr>
                </a:gs>
                <a:gs pos="34000">
                  <a:schemeClr val="accent2">
                    <a:shade val="80000"/>
                    <a:shade val="87000"/>
                    <a:satMod val="125000"/>
                  </a:schemeClr>
                </a:gs>
                <a:gs pos="70000">
                  <a:schemeClr val="accent2">
                    <a:shade val="80000"/>
                    <a:tint val="100000"/>
                    <a:shade val="90000"/>
                    <a:satMod val="130000"/>
                  </a:schemeClr>
                </a:gs>
                <a:gs pos="100000">
                  <a:schemeClr val="accent2">
                    <a:shade val="8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2016'!$A$29:$A$37</c:f>
              <c:strCache>
                <c:ptCount val="9"/>
                <c:pt idx="0">
                  <c:v>Asbury Hall</c:v>
                </c:pt>
                <c:pt idx="1">
                  <c:v>East Hall</c:v>
                </c:pt>
                <c:pt idx="2">
                  <c:v>Wesley Hall</c:v>
                </c:pt>
                <c:pt idx="3">
                  <c:v>Rich Hall</c:v>
                </c:pt>
                <c:pt idx="4">
                  <c:v>Forrest Hall</c:v>
                </c:pt>
                <c:pt idx="5">
                  <c:v>Williams Hall</c:v>
                </c:pt>
                <c:pt idx="6">
                  <c:v>Crever Hall</c:v>
                </c:pt>
                <c:pt idx="7">
                  <c:v>Skeath Hall</c:v>
                </c:pt>
                <c:pt idx="8">
                  <c:v>Commons</c:v>
                </c:pt>
              </c:strCache>
            </c:strRef>
          </c:cat>
          <c:val>
            <c:numRef>
              <c:f>'PPL 2016'!$E$29:$E$37</c:f>
              <c:numCache>
                <c:formatCode>#,##0</c:formatCode>
                <c:ptCount val="9"/>
                <c:pt idx="0">
                  <c:v>156170</c:v>
                </c:pt>
                <c:pt idx="1">
                  <c:v>117267</c:v>
                </c:pt>
                <c:pt idx="2">
                  <c:v>123880</c:v>
                </c:pt>
                <c:pt idx="3">
                  <c:v>183563</c:v>
                </c:pt>
                <c:pt idx="4">
                  <c:v>85373</c:v>
                </c:pt>
                <c:pt idx="5">
                  <c:v>153204</c:v>
                </c:pt>
                <c:pt idx="6">
                  <c:v>127891</c:v>
                </c:pt>
                <c:pt idx="7">
                  <c:v>138755</c:v>
                </c:pt>
                <c:pt idx="8">
                  <c:v>316436</c:v>
                </c:pt>
              </c:numCache>
            </c:numRef>
          </c:val>
          <c:extLst>
            <c:ext xmlns:c16="http://schemas.microsoft.com/office/drawing/2014/chart" uri="{C3380CC4-5D6E-409C-BE32-E72D297353CC}">
              <c16:uniqueId val="{00000003-CFAF-4BD1-BC95-909F94F7CF12}"/>
            </c:ext>
          </c:extLst>
        </c:ser>
        <c:ser>
          <c:idx val="2"/>
          <c:order val="7"/>
          <c:tx>
            <c:strRef>
              <c:f>'PPL 2016'!$D$3</c:f>
              <c:strCache>
                <c:ptCount val="1"/>
                <c:pt idx="0">
                  <c:v>2014</c:v>
                </c:pt>
              </c:strCache>
            </c:strRef>
          </c:tx>
          <c:spPr>
            <a:gradFill rotWithShape="1">
              <a:gsLst>
                <a:gs pos="0">
                  <a:schemeClr val="accent2">
                    <a:shade val="68000"/>
                    <a:shade val="85000"/>
                    <a:satMod val="130000"/>
                  </a:schemeClr>
                </a:gs>
                <a:gs pos="34000">
                  <a:schemeClr val="accent2">
                    <a:shade val="68000"/>
                    <a:shade val="87000"/>
                    <a:satMod val="125000"/>
                  </a:schemeClr>
                </a:gs>
                <a:gs pos="70000">
                  <a:schemeClr val="accent2">
                    <a:shade val="68000"/>
                    <a:tint val="100000"/>
                    <a:shade val="90000"/>
                    <a:satMod val="130000"/>
                  </a:schemeClr>
                </a:gs>
                <a:gs pos="100000">
                  <a:schemeClr val="accent2">
                    <a:shade val="68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2016'!$A$29:$A$37</c:f>
              <c:strCache>
                <c:ptCount val="9"/>
                <c:pt idx="0">
                  <c:v>Asbury Hall</c:v>
                </c:pt>
                <c:pt idx="1">
                  <c:v>East Hall</c:v>
                </c:pt>
                <c:pt idx="2">
                  <c:v>Wesley Hall</c:v>
                </c:pt>
                <c:pt idx="3">
                  <c:v>Rich Hall</c:v>
                </c:pt>
                <c:pt idx="4">
                  <c:v>Forrest Hall</c:v>
                </c:pt>
                <c:pt idx="5">
                  <c:v>Williams Hall</c:v>
                </c:pt>
                <c:pt idx="6">
                  <c:v>Crever Hall</c:v>
                </c:pt>
                <c:pt idx="7">
                  <c:v>Skeath Hall</c:v>
                </c:pt>
                <c:pt idx="8">
                  <c:v>Commons</c:v>
                </c:pt>
              </c:strCache>
            </c:strRef>
          </c:cat>
          <c:val>
            <c:numRef>
              <c:f>'PPL 2016'!$D$29:$D$37</c:f>
              <c:numCache>
                <c:formatCode>#,##0</c:formatCode>
                <c:ptCount val="9"/>
                <c:pt idx="0">
                  <c:v>127454</c:v>
                </c:pt>
                <c:pt idx="1">
                  <c:v>105760</c:v>
                </c:pt>
                <c:pt idx="2">
                  <c:v>118264</c:v>
                </c:pt>
                <c:pt idx="3">
                  <c:v>186802</c:v>
                </c:pt>
                <c:pt idx="4">
                  <c:v>80253</c:v>
                </c:pt>
                <c:pt idx="5">
                  <c:v>156741</c:v>
                </c:pt>
                <c:pt idx="6">
                  <c:v>117385</c:v>
                </c:pt>
                <c:pt idx="7">
                  <c:v>131774</c:v>
                </c:pt>
                <c:pt idx="8">
                  <c:v>289075</c:v>
                </c:pt>
              </c:numCache>
            </c:numRef>
          </c:val>
          <c:extLst>
            <c:ext xmlns:c16="http://schemas.microsoft.com/office/drawing/2014/chart" uri="{C3380CC4-5D6E-409C-BE32-E72D297353CC}">
              <c16:uniqueId val="{00000002-CFAF-4BD1-BC95-909F94F7CF12}"/>
            </c:ext>
          </c:extLst>
        </c:ser>
        <c:ser>
          <c:idx val="1"/>
          <c:order val="8"/>
          <c:tx>
            <c:strRef>
              <c:f>'PPL 2016'!$C$3</c:f>
              <c:strCache>
                <c:ptCount val="1"/>
                <c:pt idx="0">
                  <c:v>2015</c:v>
                </c:pt>
              </c:strCache>
            </c:strRef>
          </c:tx>
          <c:spPr>
            <a:gradFill rotWithShape="1">
              <a:gsLst>
                <a:gs pos="0">
                  <a:schemeClr val="accent2">
                    <a:shade val="55000"/>
                    <a:shade val="85000"/>
                    <a:satMod val="130000"/>
                  </a:schemeClr>
                </a:gs>
                <a:gs pos="34000">
                  <a:schemeClr val="accent2">
                    <a:shade val="55000"/>
                    <a:shade val="87000"/>
                    <a:satMod val="125000"/>
                  </a:schemeClr>
                </a:gs>
                <a:gs pos="70000">
                  <a:schemeClr val="accent2">
                    <a:shade val="55000"/>
                    <a:tint val="100000"/>
                    <a:shade val="90000"/>
                    <a:satMod val="130000"/>
                  </a:schemeClr>
                </a:gs>
                <a:gs pos="100000">
                  <a:schemeClr val="accent2">
                    <a:shade val="55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2016'!$A$29:$A$37</c:f>
              <c:strCache>
                <c:ptCount val="9"/>
                <c:pt idx="0">
                  <c:v>Asbury Hall</c:v>
                </c:pt>
                <c:pt idx="1">
                  <c:v>East Hall</c:v>
                </c:pt>
                <c:pt idx="2">
                  <c:v>Wesley Hall</c:v>
                </c:pt>
                <c:pt idx="3">
                  <c:v>Rich Hall</c:v>
                </c:pt>
                <c:pt idx="4">
                  <c:v>Forrest Hall</c:v>
                </c:pt>
                <c:pt idx="5">
                  <c:v>Williams Hall</c:v>
                </c:pt>
                <c:pt idx="6">
                  <c:v>Crever Hall</c:v>
                </c:pt>
                <c:pt idx="7">
                  <c:v>Skeath Hall</c:v>
                </c:pt>
                <c:pt idx="8">
                  <c:v>Commons</c:v>
                </c:pt>
              </c:strCache>
            </c:strRef>
          </c:cat>
          <c:val>
            <c:numRef>
              <c:f>'PPL 2016'!$C$29:$C$37</c:f>
              <c:numCache>
                <c:formatCode>#,##0</c:formatCode>
                <c:ptCount val="9"/>
                <c:pt idx="0">
                  <c:v>129614</c:v>
                </c:pt>
                <c:pt idx="1">
                  <c:v>106343</c:v>
                </c:pt>
                <c:pt idx="2">
                  <c:v>144278</c:v>
                </c:pt>
                <c:pt idx="3">
                  <c:v>196228</c:v>
                </c:pt>
                <c:pt idx="4">
                  <c:v>92007</c:v>
                </c:pt>
                <c:pt idx="5">
                  <c:v>168269</c:v>
                </c:pt>
                <c:pt idx="6">
                  <c:v>128067</c:v>
                </c:pt>
                <c:pt idx="7">
                  <c:v>144287</c:v>
                </c:pt>
                <c:pt idx="8">
                  <c:v>315035</c:v>
                </c:pt>
              </c:numCache>
            </c:numRef>
          </c:val>
          <c:extLst>
            <c:ext xmlns:c16="http://schemas.microsoft.com/office/drawing/2014/chart" uri="{C3380CC4-5D6E-409C-BE32-E72D297353CC}">
              <c16:uniqueId val="{00000001-CFAF-4BD1-BC95-909F94F7CF12}"/>
            </c:ext>
          </c:extLst>
        </c:ser>
        <c:ser>
          <c:idx val="0"/>
          <c:order val="9"/>
          <c:tx>
            <c:strRef>
              <c:f>'PPL 2016'!$B$3</c:f>
              <c:strCache>
                <c:ptCount val="1"/>
                <c:pt idx="0">
                  <c:v>2016</c:v>
                </c:pt>
              </c:strCache>
            </c:strRef>
          </c:tx>
          <c:spPr>
            <a:gradFill rotWithShape="1">
              <a:gsLst>
                <a:gs pos="0">
                  <a:schemeClr val="accent2">
                    <a:shade val="42000"/>
                    <a:shade val="85000"/>
                    <a:satMod val="130000"/>
                  </a:schemeClr>
                </a:gs>
                <a:gs pos="34000">
                  <a:schemeClr val="accent2">
                    <a:shade val="42000"/>
                    <a:shade val="87000"/>
                    <a:satMod val="125000"/>
                  </a:schemeClr>
                </a:gs>
                <a:gs pos="70000">
                  <a:schemeClr val="accent2">
                    <a:shade val="42000"/>
                    <a:tint val="100000"/>
                    <a:shade val="90000"/>
                    <a:satMod val="130000"/>
                  </a:schemeClr>
                </a:gs>
                <a:gs pos="100000">
                  <a:schemeClr val="accent2">
                    <a:shade val="42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2016'!$A$29:$A$37</c:f>
              <c:strCache>
                <c:ptCount val="9"/>
                <c:pt idx="0">
                  <c:v>Asbury Hall</c:v>
                </c:pt>
                <c:pt idx="1">
                  <c:v>East Hall</c:v>
                </c:pt>
                <c:pt idx="2">
                  <c:v>Wesley Hall</c:v>
                </c:pt>
                <c:pt idx="3">
                  <c:v>Rich Hall</c:v>
                </c:pt>
                <c:pt idx="4">
                  <c:v>Forrest Hall</c:v>
                </c:pt>
                <c:pt idx="5">
                  <c:v>Williams Hall</c:v>
                </c:pt>
                <c:pt idx="6">
                  <c:v>Crever Hall</c:v>
                </c:pt>
                <c:pt idx="7">
                  <c:v>Skeath Hall</c:v>
                </c:pt>
                <c:pt idx="8">
                  <c:v>Commons</c:v>
                </c:pt>
              </c:strCache>
            </c:strRef>
          </c:cat>
          <c:val>
            <c:numRef>
              <c:f>'PPL 2016'!$B$29:$B$37</c:f>
              <c:numCache>
                <c:formatCode>_(* #,##0_);_(* \(#,##0\);_(* "-"??_);_(@_)</c:formatCode>
                <c:ptCount val="9"/>
                <c:pt idx="0">
                  <c:v>138490.46600000001</c:v>
                </c:pt>
                <c:pt idx="1">
                  <c:v>95700.959999999992</c:v>
                </c:pt>
                <c:pt idx="2">
                  <c:v>142131.791</c:v>
                </c:pt>
                <c:pt idx="3">
                  <c:v>188967.78599999999</c:v>
                </c:pt>
                <c:pt idx="4">
                  <c:v>101709.47399999999</c:v>
                </c:pt>
                <c:pt idx="5">
                  <c:v>157024.10699999999</c:v>
                </c:pt>
                <c:pt idx="6">
                  <c:v>126380.664</c:v>
                </c:pt>
                <c:pt idx="7">
                  <c:v>136023.75299999997</c:v>
                </c:pt>
                <c:pt idx="8">
                  <c:v>285496.41600000003</c:v>
                </c:pt>
              </c:numCache>
            </c:numRef>
          </c:val>
          <c:extLst>
            <c:ext xmlns:c16="http://schemas.microsoft.com/office/drawing/2014/chart" uri="{C3380CC4-5D6E-409C-BE32-E72D297353CC}">
              <c16:uniqueId val="{00000000-CFAF-4BD1-BC95-909F94F7CF12}"/>
            </c:ext>
          </c:extLst>
        </c:ser>
        <c:dLbls>
          <c:showLegendKey val="0"/>
          <c:showVal val="0"/>
          <c:showCatName val="0"/>
          <c:showSerName val="0"/>
          <c:showPercent val="0"/>
          <c:showBubbleSize val="0"/>
        </c:dLbls>
        <c:gapWidth val="150"/>
        <c:axId val="386683608"/>
        <c:axId val="386681968"/>
      </c:barChart>
      <c:catAx>
        <c:axId val="386683608"/>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Dorm</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86681968"/>
        <c:crosses val="autoZero"/>
        <c:auto val="1"/>
        <c:lblAlgn val="ctr"/>
        <c:lblOffset val="100"/>
        <c:noMultiLvlLbl val="0"/>
      </c:catAx>
      <c:valAx>
        <c:axId val="38668196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cap="all" baseline="0">
                    <a:solidFill>
                      <a:prstClr val="white">
                        <a:lumMod val="85000"/>
                      </a:prstClr>
                    </a:solidFill>
                    <a:latin typeface="+mn-lt"/>
                    <a:ea typeface="+mn-ea"/>
                    <a:cs typeface="+mn-cs"/>
                  </a:defRPr>
                </a:pPr>
                <a:r>
                  <a:rPr lang="en-US" sz="1800" b="1" i="0" cap="all" baseline="0" dirty="0" err="1">
                    <a:effectLst/>
                  </a:rPr>
                  <a:t>kWH</a:t>
                </a:r>
                <a:r>
                  <a:rPr lang="en-US" sz="1800" b="1" i="0" cap="all" baseline="0" dirty="0">
                    <a:effectLst/>
                  </a:rPr>
                  <a:t> Electrical Usage</a:t>
                </a:r>
                <a:endParaRPr lang="en-US"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85000"/>
                      </a:prstClr>
                    </a:solidFill>
                  </a:defRPr>
                </a:pPr>
                <a:endParaRPr lang="en-US" dirty="0"/>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cap="all" baseline="0">
                  <a:solidFill>
                    <a:prstClr val="white">
                      <a:lumMod val="85000"/>
                    </a:prst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86683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r>
              <a:rPr lang="en-US" sz="1800" b="1" i="0" baseline="0" dirty="0" err="1">
                <a:effectLst>
                  <a:outerShdw blurRad="50800" dist="38100" dir="5400000" algn="t" rotWithShape="0">
                    <a:srgbClr val="000000">
                      <a:alpha val="40000"/>
                    </a:srgbClr>
                  </a:outerShdw>
                </a:effectLst>
              </a:rPr>
              <a:t>kWH</a:t>
            </a:r>
            <a:r>
              <a:rPr lang="en-US" sz="1800" b="1" i="0" baseline="0" dirty="0">
                <a:effectLst>
                  <a:outerShdw blurRad="50800" dist="38100" dir="5400000" algn="t" rotWithShape="0">
                    <a:srgbClr val="000000">
                      <a:alpha val="40000"/>
                    </a:srgbClr>
                  </a:outerShdw>
                </a:effectLst>
              </a:rPr>
              <a:t> Usage per Each Year per Other Lycoming Buildings</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9"/>
          <c:order val="0"/>
          <c:tx>
            <c:v>2007</c:v>
          </c:tx>
          <c:spPr>
            <a:gradFill rotWithShape="1">
              <a:gsLst>
                <a:gs pos="0">
                  <a:schemeClr val="accent6">
                    <a:lumMod val="80000"/>
                    <a:shade val="85000"/>
                    <a:satMod val="130000"/>
                  </a:schemeClr>
                </a:gs>
                <a:gs pos="34000">
                  <a:schemeClr val="accent6">
                    <a:lumMod val="80000"/>
                    <a:shade val="87000"/>
                    <a:satMod val="125000"/>
                  </a:schemeClr>
                </a:gs>
                <a:gs pos="70000">
                  <a:schemeClr val="accent6">
                    <a:lumMod val="80000"/>
                    <a:tint val="100000"/>
                    <a:shade val="90000"/>
                    <a:satMod val="130000"/>
                  </a:schemeClr>
                </a:gs>
                <a:gs pos="100000">
                  <a:schemeClr val="accent6">
                    <a:lumMod val="8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2016'!$A$21:$A$28</c:f>
              <c:strCache>
                <c:ptCount val="8"/>
                <c:pt idx="0">
                  <c:v>Admissions</c:v>
                </c:pt>
                <c:pt idx="1">
                  <c:v>Wertz Hall</c:v>
                </c:pt>
                <c:pt idx="2">
                  <c:v>Lamade Gym</c:v>
                </c:pt>
                <c:pt idx="3">
                  <c:v>Long Hall</c:v>
                </c:pt>
                <c:pt idx="4">
                  <c:v>GSB</c:v>
                </c:pt>
                <c:pt idx="5">
                  <c:v>South Campus</c:v>
                </c:pt>
                <c:pt idx="6">
                  <c:v>Rec Center</c:v>
                </c:pt>
                <c:pt idx="7">
                  <c:v>Athletic Complex (238 Lincoln St.)</c:v>
                </c:pt>
              </c:strCache>
            </c:strRef>
          </c:cat>
          <c:val>
            <c:numRef>
              <c:f>'PPL 2016'!$K$21:$K$28</c:f>
              <c:numCache>
                <c:formatCode>#,##0</c:formatCode>
                <c:ptCount val="8"/>
                <c:pt idx="0">
                  <c:v>10304</c:v>
                </c:pt>
                <c:pt idx="1">
                  <c:v>1124891</c:v>
                </c:pt>
                <c:pt idx="2">
                  <c:v>1131264</c:v>
                </c:pt>
                <c:pt idx="3">
                  <c:v>196192</c:v>
                </c:pt>
                <c:pt idx="4">
                  <c:v>180000</c:v>
                </c:pt>
                <c:pt idx="5" formatCode="General">
                  <c:v>0</c:v>
                </c:pt>
                <c:pt idx="6">
                  <c:v>1007210</c:v>
                </c:pt>
                <c:pt idx="7" formatCode="General">
                  <c:v>0</c:v>
                </c:pt>
              </c:numCache>
            </c:numRef>
          </c:val>
          <c:extLst>
            <c:ext xmlns:c16="http://schemas.microsoft.com/office/drawing/2014/chart" uri="{C3380CC4-5D6E-409C-BE32-E72D297353CC}">
              <c16:uniqueId val="{00000009-6A0F-4079-AAFD-30B170B13393}"/>
            </c:ext>
          </c:extLst>
        </c:ser>
        <c:ser>
          <c:idx val="8"/>
          <c:order val="1"/>
          <c:tx>
            <c:strRef>
              <c:f>'PPL 2016'!$J$3</c:f>
              <c:strCache>
                <c:ptCount val="1"/>
                <c:pt idx="0">
                  <c:v>2008</c:v>
                </c:pt>
              </c:strCache>
            </c:strRef>
          </c:tx>
          <c:spPr>
            <a:gradFill rotWithShape="1">
              <a:gsLst>
                <a:gs pos="0">
                  <a:schemeClr val="accent4">
                    <a:lumMod val="80000"/>
                    <a:lumOff val="20000"/>
                    <a:shade val="85000"/>
                    <a:satMod val="130000"/>
                  </a:schemeClr>
                </a:gs>
                <a:gs pos="34000">
                  <a:schemeClr val="accent4">
                    <a:lumMod val="80000"/>
                    <a:lumOff val="20000"/>
                    <a:shade val="87000"/>
                    <a:satMod val="125000"/>
                  </a:schemeClr>
                </a:gs>
                <a:gs pos="70000">
                  <a:schemeClr val="accent4">
                    <a:lumMod val="80000"/>
                    <a:lumOff val="20000"/>
                    <a:tint val="100000"/>
                    <a:shade val="90000"/>
                    <a:satMod val="130000"/>
                  </a:schemeClr>
                </a:gs>
                <a:gs pos="100000">
                  <a:schemeClr val="accent4">
                    <a:lumMod val="80000"/>
                    <a:lumOff val="2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2016'!$A$21:$A$28</c:f>
              <c:strCache>
                <c:ptCount val="8"/>
                <c:pt idx="0">
                  <c:v>Admissions</c:v>
                </c:pt>
                <c:pt idx="1">
                  <c:v>Wertz Hall</c:v>
                </c:pt>
                <c:pt idx="2">
                  <c:v>Lamade Gym</c:v>
                </c:pt>
                <c:pt idx="3">
                  <c:v>Long Hall</c:v>
                </c:pt>
                <c:pt idx="4">
                  <c:v>GSB</c:v>
                </c:pt>
                <c:pt idx="5">
                  <c:v>South Campus</c:v>
                </c:pt>
                <c:pt idx="6">
                  <c:v>Rec Center</c:v>
                </c:pt>
                <c:pt idx="7">
                  <c:v>Athletic Complex (238 Lincoln St.)</c:v>
                </c:pt>
              </c:strCache>
            </c:strRef>
          </c:cat>
          <c:val>
            <c:numRef>
              <c:f>'PPL 2016'!$J$21:$J$28</c:f>
              <c:numCache>
                <c:formatCode>#,##0</c:formatCode>
                <c:ptCount val="8"/>
                <c:pt idx="0">
                  <c:v>8986.08</c:v>
                </c:pt>
                <c:pt idx="1">
                  <c:v>1251570</c:v>
                </c:pt>
                <c:pt idx="2">
                  <c:v>1148511</c:v>
                </c:pt>
                <c:pt idx="3">
                  <c:v>190176</c:v>
                </c:pt>
                <c:pt idx="4">
                  <c:v>102313</c:v>
                </c:pt>
                <c:pt idx="5">
                  <c:v>50209</c:v>
                </c:pt>
                <c:pt idx="6">
                  <c:v>1159092</c:v>
                </c:pt>
                <c:pt idx="7">
                  <c:v>111564</c:v>
                </c:pt>
              </c:numCache>
            </c:numRef>
          </c:val>
          <c:extLst>
            <c:ext xmlns:c16="http://schemas.microsoft.com/office/drawing/2014/chart" uri="{C3380CC4-5D6E-409C-BE32-E72D297353CC}">
              <c16:uniqueId val="{00000008-6A0F-4079-AAFD-30B170B13393}"/>
            </c:ext>
          </c:extLst>
        </c:ser>
        <c:ser>
          <c:idx val="7"/>
          <c:order val="2"/>
          <c:tx>
            <c:strRef>
              <c:f>'PPL 2016'!$I$3</c:f>
              <c:strCache>
                <c:ptCount val="1"/>
                <c:pt idx="0">
                  <c:v>2009</c:v>
                </c:pt>
              </c:strCache>
            </c:strRef>
          </c:tx>
          <c:spPr>
            <a:gradFill rotWithShape="1">
              <a:gsLst>
                <a:gs pos="0">
                  <a:schemeClr val="accent5">
                    <a:lumMod val="80000"/>
                    <a:lumOff val="20000"/>
                    <a:shade val="85000"/>
                    <a:satMod val="130000"/>
                  </a:schemeClr>
                </a:gs>
                <a:gs pos="34000">
                  <a:schemeClr val="accent5">
                    <a:lumMod val="80000"/>
                    <a:lumOff val="20000"/>
                    <a:shade val="87000"/>
                    <a:satMod val="125000"/>
                  </a:schemeClr>
                </a:gs>
                <a:gs pos="70000">
                  <a:schemeClr val="accent5">
                    <a:lumMod val="80000"/>
                    <a:lumOff val="20000"/>
                    <a:tint val="100000"/>
                    <a:shade val="90000"/>
                    <a:satMod val="130000"/>
                  </a:schemeClr>
                </a:gs>
                <a:gs pos="100000">
                  <a:schemeClr val="accent5">
                    <a:lumMod val="80000"/>
                    <a:lumOff val="2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2016'!$A$21:$A$28</c:f>
              <c:strCache>
                <c:ptCount val="8"/>
                <c:pt idx="0">
                  <c:v>Admissions</c:v>
                </c:pt>
                <c:pt idx="1">
                  <c:v>Wertz Hall</c:v>
                </c:pt>
                <c:pt idx="2">
                  <c:v>Lamade Gym</c:v>
                </c:pt>
                <c:pt idx="3">
                  <c:v>Long Hall</c:v>
                </c:pt>
                <c:pt idx="4">
                  <c:v>GSB</c:v>
                </c:pt>
                <c:pt idx="5">
                  <c:v>South Campus</c:v>
                </c:pt>
                <c:pt idx="6">
                  <c:v>Rec Center</c:v>
                </c:pt>
                <c:pt idx="7">
                  <c:v>Athletic Complex (238 Lincoln St.)</c:v>
                </c:pt>
              </c:strCache>
            </c:strRef>
          </c:cat>
          <c:val>
            <c:numRef>
              <c:f>'PPL 2016'!$I$21:$I$28</c:f>
              <c:numCache>
                <c:formatCode>#,##0</c:formatCode>
                <c:ptCount val="8"/>
                <c:pt idx="0">
                  <c:v>29018</c:v>
                </c:pt>
                <c:pt idx="1">
                  <c:v>1133849</c:v>
                </c:pt>
                <c:pt idx="2">
                  <c:v>1154432</c:v>
                </c:pt>
                <c:pt idx="3">
                  <c:v>175307</c:v>
                </c:pt>
                <c:pt idx="4">
                  <c:v>79443</c:v>
                </c:pt>
                <c:pt idx="5">
                  <c:v>45949</c:v>
                </c:pt>
                <c:pt idx="6">
                  <c:v>1166679</c:v>
                </c:pt>
                <c:pt idx="7">
                  <c:v>79322</c:v>
                </c:pt>
              </c:numCache>
            </c:numRef>
          </c:val>
          <c:extLst>
            <c:ext xmlns:c16="http://schemas.microsoft.com/office/drawing/2014/chart" uri="{C3380CC4-5D6E-409C-BE32-E72D297353CC}">
              <c16:uniqueId val="{00000007-6A0F-4079-AAFD-30B170B13393}"/>
            </c:ext>
          </c:extLst>
        </c:ser>
        <c:ser>
          <c:idx val="6"/>
          <c:order val="3"/>
          <c:tx>
            <c:strRef>
              <c:f>'PPL 2016'!$H$3</c:f>
              <c:strCache>
                <c:ptCount val="1"/>
                <c:pt idx="0">
                  <c:v>2010</c:v>
                </c:pt>
              </c:strCache>
            </c:strRef>
          </c:tx>
          <c:spPr>
            <a:gradFill rotWithShape="1">
              <a:gsLst>
                <a:gs pos="0">
                  <a:schemeClr val="accent6">
                    <a:lumMod val="80000"/>
                    <a:lumOff val="20000"/>
                    <a:shade val="85000"/>
                    <a:satMod val="130000"/>
                  </a:schemeClr>
                </a:gs>
                <a:gs pos="34000">
                  <a:schemeClr val="accent6">
                    <a:lumMod val="80000"/>
                    <a:lumOff val="20000"/>
                    <a:shade val="87000"/>
                    <a:satMod val="125000"/>
                  </a:schemeClr>
                </a:gs>
                <a:gs pos="70000">
                  <a:schemeClr val="accent6">
                    <a:lumMod val="80000"/>
                    <a:lumOff val="20000"/>
                    <a:tint val="100000"/>
                    <a:shade val="90000"/>
                    <a:satMod val="130000"/>
                  </a:schemeClr>
                </a:gs>
                <a:gs pos="100000">
                  <a:schemeClr val="accent6">
                    <a:lumMod val="80000"/>
                    <a:lumOff val="2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2016'!$A$21:$A$28</c:f>
              <c:strCache>
                <c:ptCount val="8"/>
                <c:pt idx="0">
                  <c:v>Admissions</c:v>
                </c:pt>
                <c:pt idx="1">
                  <c:v>Wertz Hall</c:v>
                </c:pt>
                <c:pt idx="2">
                  <c:v>Lamade Gym</c:v>
                </c:pt>
                <c:pt idx="3">
                  <c:v>Long Hall</c:v>
                </c:pt>
                <c:pt idx="4">
                  <c:v>GSB</c:v>
                </c:pt>
                <c:pt idx="5">
                  <c:v>South Campus</c:v>
                </c:pt>
                <c:pt idx="6">
                  <c:v>Rec Center</c:v>
                </c:pt>
                <c:pt idx="7">
                  <c:v>Athletic Complex (238 Lincoln St.)</c:v>
                </c:pt>
              </c:strCache>
            </c:strRef>
          </c:cat>
          <c:val>
            <c:numRef>
              <c:f>'PPL 2016'!$H$21:$H$28</c:f>
              <c:numCache>
                <c:formatCode>#,##0</c:formatCode>
                <c:ptCount val="8"/>
                <c:pt idx="0">
                  <c:v>36582</c:v>
                </c:pt>
                <c:pt idx="1">
                  <c:v>1008193</c:v>
                </c:pt>
                <c:pt idx="2">
                  <c:v>1040003</c:v>
                </c:pt>
                <c:pt idx="3">
                  <c:v>157433</c:v>
                </c:pt>
                <c:pt idx="4">
                  <c:v>50603</c:v>
                </c:pt>
                <c:pt idx="5">
                  <c:v>72190</c:v>
                </c:pt>
                <c:pt idx="6">
                  <c:v>1091506</c:v>
                </c:pt>
                <c:pt idx="7">
                  <c:v>77715</c:v>
                </c:pt>
              </c:numCache>
            </c:numRef>
          </c:val>
          <c:extLst>
            <c:ext xmlns:c16="http://schemas.microsoft.com/office/drawing/2014/chart" uri="{C3380CC4-5D6E-409C-BE32-E72D297353CC}">
              <c16:uniqueId val="{00000006-6A0F-4079-AAFD-30B170B13393}"/>
            </c:ext>
          </c:extLst>
        </c:ser>
        <c:ser>
          <c:idx val="4"/>
          <c:order val="4"/>
          <c:tx>
            <c:strRef>
              <c:f>'PPL 2016'!$F$3</c:f>
              <c:strCache>
                <c:ptCount val="1"/>
                <c:pt idx="0">
                  <c:v>2012</c:v>
                </c:pt>
              </c:strCache>
            </c:strRef>
          </c:tx>
          <c:spPr>
            <a:gradFill rotWithShape="1">
              <a:gsLst>
                <a:gs pos="0">
                  <a:schemeClr val="accent5">
                    <a:lumMod val="60000"/>
                    <a:shade val="85000"/>
                    <a:satMod val="130000"/>
                  </a:schemeClr>
                </a:gs>
                <a:gs pos="34000">
                  <a:schemeClr val="accent5">
                    <a:lumMod val="60000"/>
                    <a:shade val="87000"/>
                    <a:satMod val="125000"/>
                  </a:schemeClr>
                </a:gs>
                <a:gs pos="70000">
                  <a:schemeClr val="accent5">
                    <a:lumMod val="60000"/>
                    <a:tint val="100000"/>
                    <a:shade val="90000"/>
                    <a:satMod val="130000"/>
                  </a:schemeClr>
                </a:gs>
                <a:gs pos="100000">
                  <a:schemeClr val="accent5">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2016'!$A$21:$A$28</c:f>
              <c:strCache>
                <c:ptCount val="8"/>
                <c:pt idx="0">
                  <c:v>Admissions</c:v>
                </c:pt>
                <c:pt idx="1">
                  <c:v>Wertz Hall</c:v>
                </c:pt>
                <c:pt idx="2">
                  <c:v>Lamade Gym</c:v>
                </c:pt>
                <c:pt idx="3">
                  <c:v>Long Hall</c:v>
                </c:pt>
                <c:pt idx="4">
                  <c:v>GSB</c:v>
                </c:pt>
                <c:pt idx="5">
                  <c:v>South Campus</c:v>
                </c:pt>
                <c:pt idx="6">
                  <c:v>Rec Center</c:v>
                </c:pt>
                <c:pt idx="7">
                  <c:v>Athletic Complex (238 Lincoln St.)</c:v>
                </c:pt>
              </c:strCache>
            </c:strRef>
          </c:cat>
          <c:val>
            <c:numRef>
              <c:f>'PPL 2016'!$F$21:$F$28</c:f>
              <c:numCache>
                <c:formatCode>#,##0</c:formatCode>
                <c:ptCount val="8"/>
                <c:pt idx="0">
                  <c:v>32545</c:v>
                </c:pt>
                <c:pt idx="1">
                  <c:v>1020081</c:v>
                </c:pt>
                <c:pt idx="2">
                  <c:v>1179279</c:v>
                </c:pt>
                <c:pt idx="3">
                  <c:v>150983</c:v>
                </c:pt>
                <c:pt idx="4">
                  <c:v>8679</c:v>
                </c:pt>
                <c:pt idx="5">
                  <c:v>39461</c:v>
                </c:pt>
                <c:pt idx="6">
                  <c:v>898432</c:v>
                </c:pt>
                <c:pt idx="7">
                  <c:v>83647</c:v>
                </c:pt>
              </c:numCache>
            </c:numRef>
          </c:val>
          <c:extLst>
            <c:ext xmlns:c16="http://schemas.microsoft.com/office/drawing/2014/chart" uri="{C3380CC4-5D6E-409C-BE32-E72D297353CC}">
              <c16:uniqueId val="{00000004-6A0F-4079-AAFD-30B170B13393}"/>
            </c:ext>
          </c:extLst>
        </c:ser>
        <c:ser>
          <c:idx val="5"/>
          <c:order val="5"/>
          <c:tx>
            <c:v>2011</c:v>
          </c:tx>
          <c:spPr>
            <a:gradFill rotWithShape="1">
              <a:gsLst>
                <a:gs pos="0">
                  <a:schemeClr val="accent4">
                    <a:lumMod val="60000"/>
                    <a:shade val="85000"/>
                    <a:satMod val="130000"/>
                  </a:schemeClr>
                </a:gs>
                <a:gs pos="34000">
                  <a:schemeClr val="accent4">
                    <a:lumMod val="60000"/>
                    <a:shade val="87000"/>
                    <a:satMod val="125000"/>
                  </a:schemeClr>
                </a:gs>
                <a:gs pos="70000">
                  <a:schemeClr val="accent4">
                    <a:lumMod val="60000"/>
                    <a:tint val="100000"/>
                    <a:shade val="90000"/>
                    <a:satMod val="130000"/>
                  </a:schemeClr>
                </a:gs>
                <a:gs pos="100000">
                  <a:schemeClr val="accent4">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2016'!$A$21:$A$28</c:f>
              <c:strCache>
                <c:ptCount val="8"/>
                <c:pt idx="0">
                  <c:v>Admissions</c:v>
                </c:pt>
                <c:pt idx="1">
                  <c:v>Wertz Hall</c:v>
                </c:pt>
                <c:pt idx="2">
                  <c:v>Lamade Gym</c:v>
                </c:pt>
                <c:pt idx="3">
                  <c:v>Long Hall</c:v>
                </c:pt>
                <c:pt idx="4">
                  <c:v>GSB</c:v>
                </c:pt>
                <c:pt idx="5">
                  <c:v>South Campus</c:v>
                </c:pt>
                <c:pt idx="6">
                  <c:v>Rec Center</c:v>
                </c:pt>
                <c:pt idx="7">
                  <c:v>Athletic Complex (238 Lincoln St.)</c:v>
                </c:pt>
              </c:strCache>
            </c:strRef>
          </c:cat>
          <c:val>
            <c:numRef>
              <c:f>'PPL 2016'!$G$21:$G$28</c:f>
              <c:numCache>
                <c:formatCode>#,##0</c:formatCode>
                <c:ptCount val="8"/>
                <c:pt idx="0">
                  <c:v>36979</c:v>
                </c:pt>
                <c:pt idx="1">
                  <c:v>1145116</c:v>
                </c:pt>
                <c:pt idx="2">
                  <c:v>868905</c:v>
                </c:pt>
                <c:pt idx="3">
                  <c:v>161680</c:v>
                </c:pt>
                <c:pt idx="4">
                  <c:v>54790</c:v>
                </c:pt>
                <c:pt idx="5">
                  <c:v>51074</c:v>
                </c:pt>
                <c:pt idx="6">
                  <c:v>991469</c:v>
                </c:pt>
                <c:pt idx="7">
                  <c:v>81300</c:v>
                </c:pt>
              </c:numCache>
            </c:numRef>
          </c:val>
          <c:extLst>
            <c:ext xmlns:c16="http://schemas.microsoft.com/office/drawing/2014/chart" uri="{C3380CC4-5D6E-409C-BE32-E72D297353CC}">
              <c16:uniqueId val="{00000005-6A0F-4079-AAFD-30B170B13393}"/>
            </c:ext>
          </c:extLst>
        </c:ser>
        <c:ser>
          <c:idx val="3"/>
          <c:order val="6"/>
          <c:tx>
            <c:strRef>
              <c:f>'PPL 2016'!$E$3</c:f>
              <c:strCache>
                <c:ptCount val="1"/>
                <c:pt idx="0">
                  <c:v>2013</c:v>
                </c:pt>
              </c:strCache>
            </c:strRef>
          </c:tx>
          <c:spPr>
            <a:gradFill rotWithShape="1">
              <a:gsLst>
                <a:gs pos="0">
                  <a:schemeClr val="accent6">
                    <a:lumMod val="60000"/>
                    <a:shade val="85000"/>
                    <a:satMod val="130000"/>
                  </a:schemeClr>
                </a:gs>
                <a:gs pos="34000">
                  <a:schemeClr val="accent6">
                    <a:lumMod val="60000"/>
                    <a:shade val="87000"/>
                    <a:satMod val="125000"/>
                  </a:schemeClr>
                </a:gs>
                <a:gs pos="70000">
                  <a:schemeClr val="accent6">
                    <a:lumMod val="60000"/>
                    <a:tint val="100000"/>
                    <a:shade val="90000"/>
                    <a:satMod val="130000"/>
                  </a:schemeClr>
                </a:gs>
                <a:gs pos="100000">
                  <a:schemeClr val="accent6">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2016'!$A$21:$A$28</c:f>
              <c:strCache>
                <c:ptCount val="8"/>
                <c:pt idx="0">
                  <c:v>Admissions</c:v>
                </c:pt>
                <c:pt idx="1">
                  <c:v>Wertz Hall</c:v>
                </c:pt>
                <c:pt idx="2">
                  <c:v>Lamade Gym</c:v>
                </c:pt>
                <c:pt idx="3">
                  <c:v>Long Hall</c:v>
                </c:pt>
                <c:pt idx="4">
                  <c:v>GSB</c:v>
                </c:pt>
                <c:pt idx="5">
                  <c:v>South Campus</c:v>
                </c:pt>
                <c:pt idx="6">
                  <c:v>Rec Center</c:v>
                </c:pt>
                <c:pt idx="7">
                  <c:v>Athletic Complex (238 Lincoln St.)</c:v>
                </c:pt>
              </c:strCache>
            </c:strRef>
          </c:cat>
          <c:val>
            <c:numRef>
              <c:f>'PPL 2016'!$E$21:$E$28</c:f>
              <c:numCache>
                <c:formatCode>#,##0</c:formatCode>
                <c:ptCount val="8"/>
                <c:pt idx="0">
                  <c:v>36168</c:v>
                </c:pt>
                <c:pt idx="1">
                  <c:v>1180933</c:v>
                </c:pt>
                <c:pt idx="2">
                  <c:v>1315712</c:v>
                </c:pt>
                <c:pt idx="3">
                  <c:v>178095</c:v>
                </c:pt>
                <c:pt idx="4">
                  <c:v>5343</c:v>
                </c:pt>
                <c:pt idx="5">
                  <c:v>36471</c:v>
                </c:pt>
                <c:pt idx="6">
                  <c:v>1031671</c:v>
                </c:pt>
                <c:pt idx="7">
                  <c:v>94804</c:v>
                </c:pt>
              </c:numCache>
            </c:numRef>
          </c:val>
          <c:extLst>
            <c:ext xmlns:c16="http://schemas.microsoft.com/office/drawing/2014/chart" uri="{C3380CC4-5D6E-409C-BE32-E72D297353CC}">
              <c16:uniqueId val="{00000003-6A0F-4079-AAFD-30B170B13393}"/>
            </c:ext>
          </c:extLst>
        </c:ser>
        <c:ser>
          <c:idx val="2"/>
          <c:order val="7"/>
          <c:tx>
            <c:strRef>
              <c:f>'PPL 2016'!$D$3</c:f>
              <c:strCache>
                <c:ptCount val="1"/>
                <c:pt idx="0">
                  <c:v>2014</c:v>
                </c:pt>
              </c:strCache>
            </c:strRef>
          </c:tx>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2016'!$A$21:$A$28</c:f>
              <c:strCache>
                <c:ptCount val="8"/>
                <c:pt idx="0">
                  <c:v>Admissions</c:v>
                </c:pt>
                <c:pt idx="1">
                  <c:v>Wertz Hall</c:v>
                </c:pt>
                <c:pt idx="2">
                  <c:v>Lamade Gym</c:v>
                </c:pt>
                <c:pt idx="3">
                  <c:v>Long Hall</c:v>
                </c:pt>
                <c:pt idx="4">
                  <c:v>GSB</c:v>
                </c:pt>
                <c:pt idx="5">
                  <c:v>South Campus</c:v>
                </c:pt>
                <c:pt idx="6">
                  <c:v>Rec Center</c:v>
                </c:pt>
                <c:pt idx="7">
                  <c:v>Athletic Complex (238 Lincoln St.)</c:v>
                </c:pt>
              </c:strCache>
            </c:strRef>
          </c:cat>
          <c:val>
            <c:numRef>
              <c:f>'PPL 2016'!$D$21:$D$28</c:f>
              <c:numCache>
                <c:formatCode>#,##0</c:formatCode>
                <c:ptCount val="8"/>
                <c:pt idx="0">
                  <c:v>35166</c:v>
                </c:pt>
                <c:pt idx="1">
                  <c:v>1063243</c:v>
                </c:pt>
                <c:pt idx="2">
                  <c:v>2099885</c:v>
                </c:pt>
                <c:pt idx="3">
                  <c:v>163789</c:v>
                </c:pt>
                <c:pt idx="4">
                  <c:v>23570</c:v>
                </c:pt>
                <c:pt idx="5">
                  <c:v>38945</c:v>
                </c:pt>
                <c:pt idx="6">
                  <c:v>1041521</c:v>
                </c:pt>
                <c:pt idx="7">
                  <c:v>139488</c:v>
                </c:pt>
              </c:numCache>
            </c:numRef>
          </c:val>
          <c:extLst>
            <c:ext xmlns:c16="http://schemas.microsoft.com/office/drawing/2014/chart" uri="{C3380CC4-5D6E-409C-BE32-E72D297353CC}">
              <c16:uniqueId val="{00000002-6A0F-4079-AAFD-30B170B13393}"/>
            </c:ext>
          </c:extLst>
        </c:ser>
        <c:ser>
          <c:idx val="1"/>
          <c:order val="8"/>
          <c:tx>
            <c:strRef>
              <c:f>'PPL 2016'!$C$3</c:f>
              <c:strCache>
                <c:ptCount val="1"/>
                <c:pt idx="0">
                  <c:v>2015</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2016'!$A$21:$A$28</c:f>
              <c:strCache>
                <c:ptCount val="8"/>
                <c:pt idx="0">
                  <c:v>Admissions</c:v>
                </c:pt>
                <c:pt idx="1">
                  <c:v>Wertz Hall</c:v>
                </c:pt>
                <c:pt idx="2">
                  <c:v>Lamade Gym</c:v>
                </c:pt>
                <c:pt idx="3">
                  <c:v>Long Hall</c:v>
                </c:pt>
                <c:pt idx="4">
                  <c:v>GSB</c:v>
                </c:pt>
                <c:pt idx="5">
                  <c:v>South Campus</c:v>
                </c:pt>
                <c:pt idx="6">
                  <c:v>Rec Center</c:v>
                </c:pt>
                <c:pt idx="7">
                  <c:v>Athletic Complex (238 Lincoln St.)</c:v>
                </c:pt>
              </c:strCache>
            </c:strRef>
          </c:cat>
          <c:val>
            <c:numRef>
              <c:f>'PPL 2016'!$C$21:$C$28</c:f>
              <c:numCache>
                <c:formatCode>#,##0</c:formatCode>
                <c:ptCount val="8"/>
                <c:pt idx="0">
                  <c:v>40178</c:v>
                </c:pt>
                <c:pt idx="1">
                  <c:v>1117653</c:v>
                </c:pt>
                <c:pt idx="2">
                  <c:v>1207033</c:v>
                </c:pt>
                <c:pt idx="3">
                  <c:v>169260</c:v>
                </c:pt>
                <c:pt idx="4">
                  <c:v>35779</c:v>
                </c:pt>
                <c:pt idx="5">
                  <c:v>39851</c:v>
                </c:pt>
                <c:pt idx="6">
                  <c:v>1071553</c:v>
                </c:pt>
                <c:pt idx="7">
                  <c:v>94868</c:v>
                </c:pt>
              </c:numCache>
            </c:numRef>
          </c:val>
          <c:extLst>
            <c:ext xmlns:c16="http://schemas.microsoft.com/office/drawing/2014/chart" uri="{C3380CC4-5D6E-409C-BE32-E72D297353CC}">
              <c16:uniqueId val="{00000001-6A0F-4079-AAFD-30B170B13393}"/>
            </c:ext>
          </c:extLst>
        </c:ser>
        <c:ser>
          <c:idx val="0"/>
          <c:order val="9"/>
          <c:tx>
            <c:strRef>
              <c:f>'PPL 2016'!$B$3</c:f>
              <c:strCache>
                <c:ptCount val="1"/>
                <c:pt idx="0">
                  <c:v>2016</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'PPL 2016'!$A$21:$A$28</c:f>
              <c:strCache>
                <c:ptCount val="8"/>
                <c:pt idx="0">
                  <c:v>Admissions</c:v>
                </c:pt>
                <c:pt idx="1">
                  <c:v>Wertz Hall</c:v>
                </c:pt>
                <c:pt idx="2">
                  <c:v>Lamade Gym</c:v>
                </c:pt>
                <c:pt idx="3">
                  <c:v>Long Hall</c:v>
                </c:pt>
                <c:pt idx="4">
                  <c:v>GSB</c:v>
                </c:pt>
                <c:pt idx="5">
                  <c:v>South Campus</c:v>
                </c:pt>
                <c:pt idx="6">
                  <c:v>Rec Center</c:v>
                </c:pt>
                <c:pt idx="7">
                  <c:v>Athletic Complex (238 Lincoln St.)</c:v>
                </c:pt>
              </c:strCache>
            </c:strRef>
          </c:cat>
          <c:val>
            <c:numRef>
              <c:f>'PPL 2016'!$B$21:$B$28</c:f>
              <c:numCache>
                <c:formatCode>_(* #,##0_);_(* \(#,##0\);_(* "-"??_);_(@_)</c:formatCode>
                <c:ptCount val="8"/>
                <c:pt idx="0">
                  <c:v>30093.173000000003</c:v>
                </c:pt>
                <c:pt idx="1">
                  <c:v>1103385.9820000001</c:v>
                </c:pt>
                <c:pt idx="2">
                  <c:v>1160677.5430000001</c:v>
                </c:pt>
                <c:pt idx="3">
                  <c:v>151032.72000000003</c:v>
                </c:pt>
                <c:pt idx="4" formatCode="#,##0">
                  <c:v>55442</c:v>
                </c:pt>
                <c:pt idx="5" formatCode="#,##0">
                  <c:v>37792</c:v>
                </c:pt>
                <c:pt idx="6" formatCode="#,##0">
                  <c:v>1281829</c:v>
                </c:pt>
                <c:pt idx="7" formatCode="#,##0">
                  <c:v>107180</c:v>
                </c:pt>
              </c:numCache>
            </c:numRef>
          </c:val>
          <c:extLst>
            <c:ext xmlns:c16="http://schemas.microsoft.com/office/drawing/2014/chart" uri="{C3380CC4-5D6E-409C-BE32-E72D297353CC}">
              <c16:uniqueId val="{00000000-6A0F-4079-AAFD-30B170B13393}"/>
            </c:ext>
          </c:extLst>
        </c:ser>
        <c:dLbls>
          <c:showLegendKey val="0"/>
          <c:showVal val="0"/>
          <c:showCatName val="0"/>
          <c:showSerName val="0"/>
          <c:showPercent val="0"/>
          <c:showBubbleSize val="0"/>
        </c:dLbls>
        <c:gapWidth val="150"/>
        <c:axId val="386683608"/>
        <c:axId val="386681968"/>
      </c:barChart>
      <c:catAx>
        <c:axId val="386683608"/>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Other</a:t>
                </a:r>
                <a:r>
                  <a:rPr lang="en-US" baseline="0" dirty="0"/>
                  <a:t> Lycoming Buildings</a:t>
                </a:r>
                <a:endParaRPr lang="en-US" dirty="0"/>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86681968"/>
        <c:crosses val="autoZero"/>
        <c:auto val="1"/>
        <c:lblAlgn val="ctr"/>
        <c:lblOffset val="100"/>
        <c:noMultiLvlLbl val="0"/>
      </c:catAx>
      <c:valAx>
        <c:axId val="38668196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cap="all" baseline="0">
                    <a:solidFill>
                      <a:prstClr val="white">
                        <a:lumMod val="85000"/>
                      </a:prstClr>
                    </a:solidFill>
                    <a:latin typeface="+mn-lt"/>
                    <a:ea typeface="+mn-ea"/>
                    <a:cs typeface="+mn-cs"/>
                  </a:defRPr>
                </a:pPr>
                <a:r>
                  <a:rPr lang="en-US" sz="1800" b="1" i="0" cap="all" baseline="0" dirty="0" err="1">
                    <a:effectLst/>
                  </a:rPr>
                  <a:t>kWH</a:t>
                </a:r>
                <a:r>
                  <a:rPr lang="en-US" sz="1800" b="1" i="0" cap="all" baseline="0" dirty="0">
                    <a:effectLst/>
                  </a:rPr>
                  <a:t> Electrical Usage</a:t>
                </a:r>
                <a:endParaRPr lang="en-US"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85000"/>
                      </a:prstClr>
                    </a:solidFill>
                  </a:defRPr>
                </a:pPr>
                <a:endParaRPr lang="en-US" dirty="0"/>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cap="all" baseline="0">
                  <a:solidFill>
                    <a:prstClr val="white">
                      <a:lumMod val="85000"/>
                    </a:prst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86683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Natural</a:t>
            </a:r>
            <a:r>
              <a:rPr lang="en-US" sz="2000" baseline="0" dirty="0"/>
              <a:t> Gas Usage per Each year per Academic Building</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2016</c:v>
          </c:tx>
          <c:spPr>
            <a:solidFill>
              <a:schemeClr val="accent1"/>
            </a:solidFill>
            <a:ln>
              <a:noFill/>
            </a:ln>
            <a:effectLst/>
          </c:spPr>
          <c:invertIfNegative val="0"/>
          <c:cat>
            <c:strRef>
              <c:f>'PPL 2016'!$A$11:$A$15</c:f>
              <c:strCache>
                <c:ptCount val="5"/>
                <c:pt idx="0">
                  <c:v>Heim</c:v>
                </c:pt>
                <c:pt idx="1">
                  <c:v>Academic Center</c:v>
                </c:pt>
                <c:pt idx="2">
                  <c:v>Mass Comm</c:v>
                </c:pt>
                <c:pt idx="3">
                  <c:v>Lynn Science Center</c:v>
                </c:pt>
                <c:pt idx="4">
                  <c:v>Honors Hall (334 Basin St.)</c:v>
                </c:pt>
              </c:strCache>
            </c:strRef>
          </c:cat>
          <c:val>
            <c:numRef>
              <c:f>'PPL 2016'!$B$11:$B$15</c:f>
              <c:numCache>
                <c:formatCode>_(* #,##0_);_(* \(#,##0\);_(* "-"??_);_(@_)</c:formatCode>
                <c:ptCount val="5"/>
                <c:pt idx="0">
                  <c:v>121891</c:v>
                </c:pt>
                <c:pt idx="1">
                  <c:v>104886</c:v>
                </c:pt>
                <c:pt idx="2" formatCode="#,##0">
                  <c:v>5272</c:v>
                </c:pt>
                <c:pt idx="3" formatCode="#,##0">
                  <c:v>581</c:v>
                </c:pt>
                <c:pt idx="4" formatCode="#,##0">
                  <c:v>2990</c:v>
                </c:pt>
              </c:numCache>
            </c:numRef>
          </c:val>
          <c:extLst>
            <c:ext xmlns:c16="http://schemas.microsoft.com/office/drawing/2014/chart" uri="{C3380CC4-5D6E-409C-BE32-E72D297353CC}">
              <c16:uniqueId val="{00000007-6172-447D-BA84-4BD97C3A74BF}"/>
            </c:ext>
          </c:extLst>
        </c:ser>
        <c:ser>
          <c:idx val="1"/>
          <c:order val="1"/>
          <c:tx>
            <c:strRef>
              <c:f>'PPL 2016'!$C$3</c:f>
              <c:strCache>
                <c:ptCount val="1"/>
                <c:pt idx="0">
                  <c:v>2015</c:v>
                </c:pt>
              </c:strCache>
            </c:strRef>
          </c:tx>
          <c:spPr>
            <a:solidFill>
              <a:schemeClr val="accent2"/>
            </a:solidFill>
            <a:ln>
              <a:noFill/>
            </a:ln>
            <a:effectLst/>
          </c:spPr>
          <c:invertIfNegative val="0"/>
          <c:cat>
            <c:strRef>
              <c:f>'PPL 2016'!$A$11:$A$15</c:f>
              <c:strCache>
                <c:ptCount val="5"/>
                <c:pt idx="0">
                  <c:v>Heim</c:v>
                </c:pt>
                <c:pt idx="1">
                  <c:v>Academic Center</c:v>
                </c:pt>
                <c:pt idx="2">
                  <c:v>Mass Comm</c:v>
                </c:pt>
                <c:pt idx="3">
                  <c:v>Lynn Science Center</c:v>
                </c:pt>
                <c:pt idx="4">
                  <c:v>Honors Hall (334 Basin St.)</c:v>
                </c:pt>
              </c:strCache>
            </c:strRef>
          </c:cat>
          <c:val>
            <c:numRef>
              <c:f>'PPL 2016'!$C$11:$C$15</c:f>
              <c:numCache>
                <c:formatCode>#,##0</c:formatCode>
                <c:ptCount val="5"/>
                <c:pt idx="0">
                  <c:v>136790</c:v>
                </c:pt>
                <c:pt idx="1">
                  <c:v>104149</c:v>
                </c:pt>
                <c:pt idx="2">
                  <c:v>6397</c:v>
                </c:pt>
                <c:pt idx="3">
                  <c:v>719</c:v>
                </c:pt>
                <c:pt idx="4">
                  <c:v>4990</c:v>
                </c:pt>
              </c:numCache>
            </c:numRef>
          </c:val>
          <c:extLst>
            <c:ext xmlns:c16="http://schemas.microsoft.com/office/drawing/2014/chart" uri="{C3380CC4-5D6E-409C-BE32-E72D297353CC}">
              <c16:uniqueId val="{00000006-6172-447D-BA84-4BD97C3A74BF}"/>
            </c:ext>
          </c:extLst>
        </c:ser>
        <c:ser>
          <c:idx val="2"/>
          <c:order val="2"/>
          <c:tx>
            <c:v>2014</c:v>
          </c:tx>
          <c:spPr>
            <a:solidFill>
              <a:schemeClr val="accent3"/>
            </a:solidFill>
            <a:ln>
              <a:noFill/>
            </a:ln>
            <a:effectLst/>
          </c:spPr>
          <c:invertIfNegative val="0"/>
          <c:cat>
            <c:strRef>
              <c:f>'PPL 2016'!$A$11:$A$15</c:f>
              <c:strCache>
                <c:ptCount val="5"/>
                <c:pt idx="0">
                  <c:v>Heim</c:v>
                </c:pt>
                <c:pt idx="1">
                  <c:v>Academic Center</c:v>
                </c:pt>
                <c:pt idx="2">
                  <c:v>Mass Comm</c:v>
                </c:pt>
                <c:pt idx="3">
                  <c:v>Lynn Science Center</c:v>
                </c:pt>
                <c:pt idx="4">
                  <c:v>Honors Hall (334 Basin St.)</c:v>
                </c:pt>
              </c:strCache>
            </c:strRef>
          </c:cat>
          <c:val>
            <c:numRef>
              <c:f>'PPL 2016'!$D$11:$D$15</c:f>
              <c:numCache>
                <c:formatCode>#,##0</c:formatCode>
                <c:ptCount val="5"/>
                <c:pt idx="0">
                  <c:v>128262</c:v>
                </c:pt>
                <c:pt idx="1">
                  <c:v>113463</c:v>
                </c:pt>
                <c:pt idx="2">
                  <c:v>7106</c:v>
                </c:pt>
                <c:pt idx="3">
                  <c:v>890</c:v>
                </c:pt>
                <c:pt idx="4">
                  <c:v>5327</c:v>
                </c:pt>
              </c:numCache>
            </c:numRef>
          </c:val>
          <c:extLst>
            <c:ext xmlns:c16="http://schemas.microsoft.com/office/drawing/2014/chart" uri="{C3380CC4-5D6E-409C-BE32-E72D297353CC}">
              <c16:uniqueId val="{00000005-6172-447D-BA84-4BD97C3A74BF}"/>
            </c:ext>
          </c:extLst>
        </c:ser>
        <c:ser>
          <c:idx val="3"/>
          <c:order val="3"/>
          <c:tx>
            <c:v>2013</c:v>
          </c:tx>
          <c:spPr>
            <a:solidFill>
              <a:schemeClr val="accent4"/>
            </a:solidFill>
            <a:ln>
              <a:noFill/>
            </a:ln>
            <a:effectLst/>
          </c:spPr>
          <c:invertIfNegative val="0"/>
          <c:cat>
            <c:strRef>
              <c:f>'PPL 2016'!$A$11:$A$15</c:f>
              <c:strCache>
                <c:ptCount val="5"/>
                <c:pt idx="0">
                  <c:v>Heim</c:v>
                </c:pt>
                <c:pt idx="1">
                  <c:v>Academic Center</c:v>
                </c:pt>
                <c:pt idx="2">
                  <c:v>Mass Comm</c:v>
                </c:pt>
                <c:pt idx="3">
                  <c:v>Lynn Science Center</c:v>
                </c:pt>
                <c:pt idx="4">
                  <c:v>Honors Hall (334 Basin St.)</c:v>
                </c:pt>
              </c:strCache>
            </c:strRef>
          </c:cat>
          <c:val>
            <c:numRef>
              <c:f>'PPL 2016'!$E$11:$E$15</c:f>
              <c:numCache>
                <c:formatCode>#,##0</c:formatCode>
                <c:ptCount val="5"/>
                <c:pt idx="0">
                  <c:v>115582</c:v>
                </c:pt>
                <c:pt idx="1">
                  <c:v>120464</c:v>
                </c:pt>
                <c:pt idx="2">
                  <c:v>5959</c:v>
                </c:pt>
                <c:pt idx="3">
                  <c:v>415</c:v>
                </c:pt>
                <c:pt idx="4">
                  <c:v>2963</c:v>
                </c:pt>
              </c:numCache>
            </c:numRef>
          </c:val>
          <c:extLst>
            <c:ext xmlns:c16="http://schemas.microsoft.com/office/drawing/2014/chart" uri="{C3380CC4-5D6E-409C-BE32-E72D297353CC}">
              <c16:uniqueId val="{00000004-6172-447D-BA84-4BD97C3A74BF}"/>
            </c:ext>
          </c:extLst>
        </c:ser>
        <c:ser>
          <c:idx val="4"/>
          <c:order val="4"/>
          <c:tx>
            <c:v>2012</c:v>
          </c:tx>
          <c:spPr>
            <a:solidFill>
              <a:schemeClr val="accent5"/>
            </a:solidFill>
            <a:ln>
              <a:noFill/>
            </a:ln>
            <a:effectLst/>
          </c:spPr>
          <c:invertIfNegative val="0"/>
          <c:cat>
            <c:strRef>
              <c:f>'PPL 2016'!$A$11:$A$15</c:f>
              <c:strCache>
                <c:ptCount val="5"/>
                <c:pt idx="0">
                  <c:v>Heim</c:v>
                </c:pt>
                <c:pt idx="1">
                  <c:v>Academic Center</c:v>
                </c:pt>
                <c:pt idx="2">
                  <c:v>Mass Comm</c:v>
                </c:pt>
                <c:pt idx="3">
                  <c:v>Lynn Science Center</c:v>
                </c:pt>
                <c:pt idx="4">
                  <c:v>Honors Hall (334 Basin St.)</c:v>
                </c:pt>
              </c:strCache>
            </c:strRef>
          </c:cat>
          <c:val>
            <c:numRef>
              <c:f>'PPL 2016'!$F$11:$F$15</c:f>
              <c:numCache>
                <c:formatCode>#,##0</c:formatCode>
                <c:ptCount val="5"/>
                <c:pt idx="0">
                  <c:v>171522</c:v>
                </c:pt>
                <c:pt idx="1">
                  <c:v>140396</c:v>
                </c:pt>
                <c:pt idx="2">
                  <c:v>8134</c:v>
                </c:pt>
                <c:pt idx="3" formatCode="General">
                  <c:v>0</c:v>
                </c:pt>
                <c:pt idx="4" formatCode="General">
                  <c:v>0</c:v>
                </c:pt>
              </c:numCache>
            </c:numRef>
          </c:val>
          <c:extLst>
            <c:ext xmlns:c16="http://schemas.microsoft.com/office/drawing/2014/chart" uri="{C3380CC4-5D6E-409C-BE32-E72D297353CC}">
              <c16:uniqueId val="{00000003-6172-447D-BA84-4BD97C3A74BF}"/>
            </c:ext>
          </c:extLst>
        </c:ser>
        <c:ser>
          <c:idx val="5"/>
          <c:order val="5"/>
          <c:tx>
            <c:v>2011</c:v>
          </c:tx>
          <c:spPr>
            <a:solidFill>
              <a:schemeClr val="accent6"/>
            </a:solidFill>
            <a:ln>
              <a:noFill/>
            </a:ln>
            <a:effectLst/>
          </c:spPr>
          <c:invertIfNegative val="0"/>
          <c:cat>
            <c:strRef>
              <c:f>'PPL 2016'!$A$11:$A$15</c:f>
              <c:strCache>
                <c:ptCount val="5"/>
                <c:pt idx="0">
                  <c:v>Heim</c:v>
                </c:pt>
                <c:pt idx="1">
                  <c:v>Academic Center</c:v>
                </c:pt>
                <c:pt idx="2">
                  <c:v>Mass Comm</c:v>
                </c:pt>
                <c:pt idx="3">
                  <c:v>Lynn Science Center</c:v>
                </c:pt>
                <c:pt idx="4">
                  <c:v>Honors Hall (334 Basin St.)</c:v>
                </c:pt>
              </c:strCache>
            </c:strRef>
          </c:cat>
          <c:val>
            <c:numRef>
              <c:f>'PPL 2016'!$G$11:$G$15</c:f>
              <c:numCache>
                <c:formatCode>#,##0</c:formatCode>
                <c:ptCount val="5"/>
                <c:pt idx="0">
                  <c:v>133057</c:v>
                </c:pt>
                <c:pt idx="1">
                  <c:v>223437</c:v>
                </c:pt>
                <c:pt idx="2" formatCode="General">
                  <c:v>0</c:v>
                </c:pt>
                <c:pt idx="3" formatCode="General">
                  <c:v>0</c:v>
                </c:pt>
                <c:pt idx="4" formatCode="General">
                  <c:v>0</c:v>
                </c:pt>
              </c:numCache>
            </c:numRef>
          </c:val>
          <c:extLst>
            <c:ext xmlns:c16="http://schemas.microsoft.com/office/drawing/2014/chart" uri="{C3380CC4-5D6E-409C-BE32-E72D297353CC}">
              <c16:uniqueId val="{00000002-6172-447D-BA84-4BD97C3A74BF}"/>
            </c:ext>
          </c:extLst>
        </c:ser>
        <c:ser>
          <c:idx val="6"/>
          <c:order val="6"/>
          <c:tx>
            <c:v>2010</c:v>
          </c:tx>
          <c:spPr>
            <a:solidFill>
              <a:schemeClr val="accent1">
                <a:lumMod val="60000"/>
              </a:schemeClr>
            </a:solidFill>
            <a:ln>
              <a:noFill/>
            </a:ln>
            <a:effectLst/>
          </c:spPr>
          <c:invertIfNegative val="0"/>
          <c:cat>
            <c:strRef>
              <c:f>'PPL 2016'!$A$11:$A$15</c:f>
              <c:strCache>
                <c:ptCount val="5"/>
                <c:pt idx="0">
                  <c:v>Heim</c:v>
                </c:pt>
                <c:pt idx="1">
                  <c:v>Academic Center</c:v>
                </c:pt>
                <c:pt idx="2">
                  <c:v>Mass Comm</c:v>
                </c:pt>
                <c:pt idx="3">
                  <c:v>Lynn Science Center</c:v>
                </c:pt>
                <c:pt idx="4">
                  <c:v>Honors Hall (334 Basin St.)</c:v>
                </c:pt>
              </c:strCache>
            </c:strRef>
          </c:cat>
          <c:val>
            <c:numRef>
              <c:f>'PPL 2016'!$H$11:$H$15</c:f>
              <c:numCache>
                <c:formatCode>#,##0</c:formatCode>
                <c:ptCount val="5"/>
                <c:pt idx="0">
                  <c:v>90129</c:v>
                </c:pt>
                <c:pt idx="1">
                  <c:v>160152</c:v>
                </c:pt>
                <c:pt idx="2">
                  <c:v>3530</c:v>
                </c:pt>
                <c:pt idx="3" formatCode="General">
                  <c:v>379</c:v>
                </c:pt>
                <c:pt idx="4">
                  <c:v>2247</c:v>
                </c:pt>
              </c:numCache>
            </c:numRef>
          </c:val>
          <c:extLst>
            <c:ext xmlns:c16="http://schemas.microsoft.com/office/drawing/2014/chart" uri="{C3380CC4-5D6E-409C-BE32-E72D297353CC}">
              <c16:uniqueId val="{00000001-6172-447D-BA84-4BD97C3A74BF}"/>
            </c:ext>
          </c:extLst>
        </c:ser>
        <c:ser>
          <c:idx val="7"/>
          <c:order val="7"/>
          <c:tx>
            <c:v>2009</c:v>
          </c:tx>
          <c:spPr>
            <a:solidFill>
              <a:schemeClr val="accent2">
                <a:lumMod val="60000"/>
              </a:schemeClr>
            </a:solidFill>
            <a:ln>
              <a:noFill/>
            </a:ln>
            <a:effectLst/>
          </c:spPr>
          <c:invertIfNegative val="0"/>
          <c:cat>
            <c:strRef>
              <c:f>'PPL 2016'!$A$11:$A$15</c:f>
              <c:strCache>
                <c:ptCount val="5"/>
                <c:pt idx="0">
                  <c:v>Heim</c:v>
                </c:pt>
                <c:pt idx="1">
                  <c:v>Academic Center</c:v>
                </c:pt>
                <c:pt idx="2">
                  <c:v>Mass Comm</c:v>
                </c:pt>
                <c:pt idx="3">
                  <c:v>Lynn Science Center</c:v>
                </c:pt>
                <c:pt idx="4">
                  <c:v>Honors Hall (334 Basin St.)</c:v>
                </c:pt>
              </c:strCache>
            </c:strRef>
          </c:cat>
          <c:val>
            <c:numRef>
              <c:f>'PPL 2016'!$I$11:$I$15</c:f>
              <c:numCache>
                <c:formatCode>#,##0</c:formatCode>
                <c:ptCount val="5"/>
                <c:pt idx="0">
                  <c:v>68870</c:v>
                </c:pt>
                <c:pt idx="1">
                  <c:v>123594</c:v>
                </c:pt>
                <c:pt idx="2">
                  <c:v>3189</c:v>
                </c:pt>
                <c:pt idx="3" formatCode="General">
                  <c:v>517</c:v>
                </c:pt>
                <c:pt idx="4">
                  <c:v>2401</c:v>
                </c:pt>
              </c:numCache>
            </c:numRef>
          </c:val>
          <c:extLst>
            <c:ext xmlns:c16="http://schemas.microsoft.com/office/drawing/2014/chart" uri="{C3380CC4-5D6E-409C-BE32-E72D297353CC}">
              <c16:uniqueId val="{00000000-6172-447D-BA84-4BD97C3A74BF}"/>
            </c:ext>
          </c:extLst>
        </c:ser>
        <c:dLbls>
          <c:showLegendKey val="0"/>
          <c:showVal val="0"/>
          <c:showCatName val="0"/>
          <c:showSerName val="0"/>
          <c:showPercent val="0"/>
          <c:showBubbleSize val="0"/>
        </c:dLbls>
        <c:gapWidth val="219"/>
        <c:overlap val="-27"/>
        <c:axId val="386320016"/>
        <c:axId val="386323952"/>
      </c:barChart>
      <c:catAx>
        <c:axId val="386320016"/>
        <c:scaling>
          <c:orientation val="maxMin"/>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323952"/>
        <c:crosses val="autoZero"/>
        <c:auto val="1"/>
        <c:lblAlgn val="ctr"/>
        <c:lblOffset val="100"/>
        <c:noMultiLvlLbl val="0"/>
      </c:catAx>
      <c:valAx>
        <c:axId val="386323952"/>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CCF</a:t>
                </a:r>
                <a:r>
                  <a:rPr lang="en-US" sz="1400" baseline="0" dirty="0"/>
                  <a:t> Usage</a:t>
                </a:r>
                <a:endParaRPr lang="en-US" sz="14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6320016"/>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Natural</a:t>
            </a:r>
            <a:r>
              <a:rPr lang="en-US" sz="2000" baseline="0" dirty="0"/>
              <a:t> Gas Usage per Each year per Dorm Building</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2016</c:v>
          </c:tx>
          <c:spPr>
            <a:solidFill>
              <a:schemeClr val="accent1"/>
            </a:solidFill>
            <a:ln>
              <a:noFill/>
            </a:ln>
            <a:effectLst/>
          </c:spPr>
          <c:invertIfNegative val="0"/>
          <c:cat>
            <c:strRef>
              <c:f>'PPL 2016'!$A$23:$A$30</c:f>
              <c:strCache>
                <c:ptCount val="8"/>
                <c:pt idx="0">
                  <c:v>Asbury Hall</c:v>
                </c:pt>
                <c:pt idx="1">
                  <c:v>East Hall</c:v>
                </c:pt>
                <c:pt idx="2">
                  <c:v>Wesley Hall</c:v>
                </c:pt>
                <c:pt idx="3">
                  <c:v>Forrest Hall</c:v>
                </c:pt>
                <c:pt idx="4">
                  <c:v>Williams Hall</c:v>
                </c:pt>
                <c:pt idx="5">
                  <c:v>Crever Hall</c:v>
                </c:pt>
                <c:pt idx="6">
                  <c:v>Skeath Hall</c:v>
                </c:pt>
                <c:pt idx="7">
                  <c:v>Commons</c:v>
                </c:pt>
              </c:strCache>
            </c:strRef>
          </c:cat>
          <c:val>
            <c:numRef>
              <c:f>'PPL 2016'!$B$23:$B$30</c:f>
              <c:numCache>
                <c:formatCode>_(* #,##0_);_(* \(#,##0\);_(* "-"??_);_(@_)</c:formatCode>
                <c:ptCount val="8"/>
                <c:pt idx="0">
                  <c:v>21319</c:v>
                </c:pt>
                <c:pt idx="1">
                  <c:v>21025</c:v>
                </c:pt>
                <c:pt idx="2">
                  <c:v>17092</c:v>
                </c:pt>
                <c:pt idx="3">
                  <c:v>3098</c:v>
                </c:pt>
                <c:pt idx="4">
                  <c:v>22502</c:v>
                </c:pt>
                <c:pt idx="5">
                  <c:v>11747</c:v>
                </c:pt>
                <c:pt idx="6">
                  <c:v>35925</c:v>
                </c:pt>
                <c:pt idx="7">
                  <c:v>9424</c:v>
                </c:pt>
              </c:numCache>
            </c:numRef>
          </c:val>
          <c:extLst>
            <c:ext xmlns:c16="http://schemas.microsoft.com/office/drawing/2014/chart" uri="{C3380CC4-5D6E-409C-BE32-E72D297353CC}">
              <c16:uniqueId val="{00000007-6D56-4C9E-89E1-4084CCE0124F}"/>
            </c:ext>
          </c:extLst>
        </c:ser>
        <c:ser>
          <c:idx val="1"/>
          <c:order val="1"/>
          <c:tx>
            <c:v>2015</c:v>
          </c:tx>
          <c:spPr>
            <a:solidFill>
              <a:schemeClr val="accent2"/>
            </a:solidFill>
            <a:ln>
              <a:noFill/>
            </a:ln>
            <a:effectLst/>
          </c:spPr>
          <c:invertIfNegative val="0"/>
          <c:cat>
            <c:strRef>
              <c:f>'PPL 2016'!$A$23:$A$30</c:f>
              <c:strCache>
                <c:ptCount val="8"/>
                <c:pt idx="0">
                  <c:v>Asbury Hall</c:v>
                </c:pt>
                <c:pt idx="1">
                  <c:v>East Hall</c:v>
                </c:pt>
                <c:pt idx="2">
                  <c:v>Wesley Hall</c:v>
                </c:pt>
                <c:pt idx="3">
                  <c:v>Forrest Hall</c:v>
                </c:pt>
                <c:pt idx="4">
                  <c:v>Williams Hall</c:v>
                </c:pt>
                <c:pt idx="5">
                  <c:v>Crever Hall</c:v>
                </c:pt>
                <c:pt idx="6">
                  <c:v>Skeath Hall</c:v>
                </c:pt>
                <c:pt idx="7">
                  <c:v>Commons</c:v>
                </c:pt>
              </c:strCache>
            </c:strRef>
          </c:cat>
          <c:val>
            <c:numRef>
              <c:f>'PPL 2016'!$C$23:$C$30</c:f>
              <c:numCache>
                <c:formatCode>#,##0</c:formatCode>
                <c:ptCount val="8"/>
                <c:pt idx="0">
                  <c:v>25448</c:v>
                </c:pt>
                <c:pt idx="1">
                  <c:v>29767</c:v>
                </c:pt>
                <c:pt idx="2">
                  <c:v>25124</c:v>
                </c:pt>
                <c:pt idx="3">
                  <c:v>3351</c:v>
                </c:pt>
                <c:pt idx="4">
                  <c:v>19563</c:v>
                </c:pt>
                <c:pt idx="5">
                  <c:v>12353</c:v>
                </c:pt>
                <c:pt idx="6">
                  <c:v>37892</c:v>
                </c:pt>
                <c:pt idx="7">
                  <c:v>9229</c:v>
                </c:pt>
              </c:numCache>
            </c:numRef>
          </c:val>
          <c:extLst>
            <c:ext xmlns:c16="http://schemas.microsoft.com/office/drawing/2014/chart" uri="{C3380CC4-5D6E-409C-BE32-E72D297353CC}">
              <c16:uniqueId val="{00000006-6D56-4C9E-89E1-4084CCE0124F}"/>
            </c:ext>
          </c:extLst>
        </c:ser>
        <c:ser>
          <c:idx val="2"/>
          <c:order val="2"/>
          <c:tx>
            <c:v>2014</c:v>
          </c:tx>
          <c:spPr>
            <a:solidFill>
              <a:schemeClr val="accent3"/>
            </a:solidFill>
            <a:ln>
              <a:noFill/>
            </a:ln>
            <a:effectLst/>
          </c:spPr>
          <c:invertIfNegative val="0"/>
          <c:cat>
            <c:strRef>
              <c:f>'PPL 2016'!$A$23:$A$30</c:f>
              <c:strCache>
                <c:ptCount val="8"/>
                <c:pt idx="0">
                  <c:v>Asbury Hall</c:v>
                </c:pt>
                <c:pt idx="1">
                  <c:v>East Hall</c:v>
                </c:pt>
                <c:pt idx="2">
                  <c:v>Wesley Hall</c:v>
                </c:pt>
                <c:pt idx="3">
                  <c:v>Forrest Hall</c:v>
                </c:pt>
                <c:pt idx="4">
                  <c:v>Williams Hall</c:v>
                </c:pt>
                <c:pt idx="5">
                  <c:v>Crever Hall</c:v>
                </c:pt>
                <c:pt idx="6">
                  <c:v>Skeath Hall</c:v>
                </c:pt>
                <c:pt idx="7">
                  <c:v>Commons</c:v>
                </c:pt>
              </c:strCache>
            </c:strRef>
          </c:cat>
          <c:val>
            <c:numRef>
              <c:f>'PPL 2016'!$D$23:$D$30</c:f>
              <c:numCache>
                <c:formatCode>#,##0</c:formatCode>
                <c:ptCount val="8"/>
                <c:pt idx="0">
                  <c:v>23448</c:v>
                </c:pt>
                <c:pt idx="1">
                  <c:v>34491</c:v>
                </c:pt>
                <c:pt idx="2">
                  <c:v>26934</c:v>
                </c:pt>
                <c:pt idx="3">
                  <c:v>3549</c:v>
                </c:pt>
                <c:pt idx="4">
                  <c:v>22327</c:v>
                </c:pt>
                <c:pt idx="5">
                  <c:v>32504</c:v>
                </c:pt>
                <c:pt idx="6">
                  <c:v>44434</c:v>
                </c:pt>
                <c:pt idx="7">
                  <c:v>10767</c:v>
                </c:pt>
              </c:numCache>
            </c:numRef>
          </c:val>
          <c:extLst>
            <c:ext xmlns:c16="http://schemas.microsoft.com/office/drawing/2014/chart" uri="{C3380CC4-5D6E-409C-BE32-E72D297353CC}">
              <c16:uniqueId val="{00000005-6D56-4C9E-89E1-4084CCE0124F}"/>
            </c:ext>
          </c:extLst>
        </c:ser>
        <c:ser>
          <c:idx val="3"/>
          <c:order val="3"/>
          <c:tx>
            <c:v>2013</c:v>
          </c:tx>
          <c:spPr>
            <a:solidFill>
              <a:schemeClr val="accent4"/>
            </a:solidFill>
            <a:ln>
              <a:noFill/>
            </a:ln>
            <a:effectLst/>
          </c:spPr>
          <c:invertIfNegative val="0"/>
          <c:cat>
            <c:strRef>
              <c:f>'PPL 2016'!$A$23:$A$30</c:f>
              <c:strCache>
                <c:ptCount val="8"/>
                <c:pt idx="0">
                  <c:v>Asbury Hall</c:v>
                </c:pt>
                <c:pt idx="1">
                  <c:v>East Hall</c:v>
                </c:pt>
                <c:pt idx="2">
                  <c:v>Wesley Hall</c:v>
                </c:pt>
                <c:pt idx="3">
                  <c:v>Forrest Hall</c:v>
                </c:pt>
                <c:pt idx="4">
                  <c:v>Williams Hall</c:v>
                </c:pt>
                <c:pt idx="5">
                  <c:v>Crever Hall</c:v>
                </c:pt>
                <c:pt idx="6">
                  <c:v>Skeath Hall</c:v>
                </c:pt>
                <c:pt idx="7">
                  <c:v>Commons</c:v>
                </c:pt>
              </c:strCache>
            </c:strRef>
          </c:cat>
          <c:val>
            <c:numRef>
              <c:f>'PPL 2016'!$E$23:$E$30</c:f>
              <c:numCache>
                <c:formatCode>#,##0</c:formatCode>
                <c:ptCount val="8"/>
                <c:pt idx="0">
                  <c:v>19024</c:v>
                </c:pt>
                <c:pt idx="1">
                  <c:v>34704</c:v>
                </c:pt>
                <c:pt idx="2">
                  <c:v>21873</c:v>
                </c:pt>
                <c:pt idx="3">
                  <c:v>3747</c:v>
                </c:pt>
                <c:pt idx="4">
                  <c:v>23479</c:v>
                </c:pt>
                <c:pt idx="5">
                  <c:v>58553</c:v>
                </c:pt>
                <c:pt idx="6">
                  <c:v>46712</c:v>
                </c:pt>
                <c:pt idx="7">
                  <c:v>12249</c:v>
                </c:pt>
              </c:numCache>
            </c:numRef>
          </c:val>
          <c:extLst>
            <c:ext xmlns:c16="http://schemas.microsoft.com/office/drawing/2014/chart" uri="{C3380CC4-5D6E-409C-BE32-E72D297353CC}">
              <c16:uniqueId val="{00000004-6D56-4C9E-89E1-4084CCE0124F}"/>
            </c:ext>
          </c:extLst>
        </c:ser>
        <c:ser>
          <c:idx val="4"/>
          <c:order val="4"/>
          <c:tx>
            <c:v>2012</c:v>
          </c:tx>
          <c:spPr>
            <a:solidFill>
              <a:schemeClr val="accent5"/>
            </a:solidFill>
            <a:ln>
              <a:noFill/>
            </a:ln>
            <a:effectLst/>
          </c:spPr>
          <c:invertIfNegative val="0"/>
          <c:cat>
            <c:strRef>
              <c:f>'PPL 2016'!$A$23:$A$30</c:f>
              <c:strCache>
                <c:ptCount val="8"/>
                <c:pt idx="0">
                  <c:v>Asbury Hall</c:v>
                </c:pt>
                <c:pt idx="1">
                  <c:v>East Hall</c:v>
                </c:pt>
                <c:pt idx="2">
                  <c:v>Wesley Hall</c:v>
                </c:pt>
                <c:pt idx="3">
                  <c:v>Forrest Hall</c:v>
                </c:pt>
                <c:pt idx="4">
                  <c:v>Williams Hall</c:v>
                </c:pt>
                <c:pt idx="5">
                  <c:v>Crever Hall</c:v>
                </c:pt>
                <c:pt idx="6">
                  <c:v>Skeath Hall</c:v>
                </c:pt>
                <c:pt idx="7">
                  <c:v>Commons</c:v>
                </c:pt>
              </c:strCache>
            </c:strRef>
          </c:cat>
          <c:val>
            <c:numRef>
              <c:f>'PPL 2016'!$F$23:$F$30</c:f>
              <c:numCache>
                <c:formatCode>#,##0</c:formatCode>
                <c:ptCount val="8"/>
                <c:pt idx="0">
                  <c:v>31777</c:v>
                </c:pt>
                <c:pt idx="1">
                  <c:v>46166</c:v>
                </c:pt>
                <c:pt idx="2">
                  <c:v>35053</c:v>
                </c:pt>
                <c:pt idx="3">
                  <c:v>5666</c:v>
                </c:pt>
                <c:pt idx="4">
                  <c:v>34934</c:v>
                </c:pt>
                <c:pt idx="5">
                  <c:v>71259</c:v>
                </c:pt>
                <c:pt idx="6">
                  <c:v>60122</c:v>
                </c:pt>
                <c:pt idx="7">
                  <c:v>15128</c:v>
                </c:pt>
              </c:numCache>
            </c:numRef>
          </c:val>
          <c:extLst>
            <c:ext xmlns:c16="http://schemas.microsoft.com/office/drawing/2014/chart" uri="{C3380CC4-5D6E-409C-BE32-E72D297353CC}">
              <c16:uniqueId val="{00000003-6D56-4C9E-89E1-4084CCE0124F}"/>
            </c:ext>
          </c:extLst>
        </c:ser>
        <c:ser>
          <c:idx val="5"/>
          <c:order val="5"/>
          <c:tx>
            <c:v>2011</c:v>
          </c:tx>
          <c:spPr>
            <a:solidFill>
              <a:schemeClr val="accent6"/>
            </a:solidFill>
            <a:ln>
              <a:noFill/>
            </a:ln>
            <a:effectLst/>
          </c:spPr>
          <c:invertIfNegative val="0"/>
          <c:cat>
            <c:strRef>
              <c:f>'PPL 2016'!$A$23:$A$30</c:f>
              <c:strCache>
                <c:ptCount val="8"/>
                <c:pt idx="0">
                  <c:v>Asbury Hall</c:v>
                </c:pt>
                <c:pt idx="1">
                  <c:v>East Hall</c:v>
                </c:pt>
                <c:pt idx="2">
                  <c:v>Wesley Hall</c:v>
                </c:pt>
                <c:pt idx="3">
                  <c:v>Forrest Hall</c:v>
                </c:pt>
                <c:pt idx="4">
                  <c:v>Williams Hall</c:v>
                </c:pt>
                <c:pt idx="5">
                  <c:v>Crever Hall</c:v>
                </c:pt>
                <c:pt idx="6">
                  <c:v>Skeath Hall</c:v>
                </c:pt>
                <c:pt idx="7">
                  <c:v>Commons</c:v>
                </c:pt>
              </c:strCache>
            </c:strRef>
          </c:cat>
          <c:val>
            <c:numRef>
              <c:f>'PPL 2016'!$G$23:$G$30</c:f>
              <c:numCache>
                <c:formatCode>#,##0</c:formatCode>
                <c:ptCount val="8"/>
                <c:pt idx="0">
                  <c:v>36346</c:v>
                </c:pt>
                <c:pt idx="1">
                  <c:v>51763</c:v>
                </c:pt>
                <c:pt idx="2">
                  <c:v>40553</c:v>
                </c:pt>
                <c:pt idx="3">
                  <c:v>6864</c:v>
                </c:pt>
                <c:pt idx="4">
                  <c:v>42399</c:v>
                </c:pt>
                <c:pt idx="5">
                  <c:v>75710</c:v>
                </c:pt>
                <c:pt idx="6">
                  <c:v>66742</c:v>
                </c:pt>
                <c:pt idx="7">
                  <c:v>15604</c:v>
                </c:pt>
              </c:numCache>
            </c:numRef>
          </c:val>
          <c:extLst>
            <c:ext xmlns:c16="http://schemas.microsoft.com/office/drawing/2014/chart" uri="{C3380CC4-5D6E-409C-BE32-E72D297353CC}">
              <c16:uniqueId val="{00000002-6D56-4C9E-89E1-4084CCE0124F}"/>
            </c:ext>
          </c:extLst>
        </c:ser>
        <c:ser>
          <c:idx val="6"/>
          <c:order val="6"/>
          <c:tx>
            <c:v>2010</c:v>
          </c:tx>
          <c:spPr>
            <a:solidFill>
              <a:schemeClr val="accent1">
                <a:lumMod val="60000"/>
              </a:schemeClr>
            </a:solidFill>
            <a:ln>
              <a:noFill/>
            </a:ln>
            <a:effectLst/>
          </c:spPr>
          <c:invertIfNegative val="0"/>
          <c:cat>
            <c:strRef>
              <c:f>'PPL 2016'!$A$23:$A$30</c:f>
              <c:strCache>
                <c:ptCount val="8"/>
                <c:pt idx="0">
                  <c:v>Asbury Hall</c:v>
                </c:pt>
                <c:pt idx="1">
                  <c:v>East Hall</c:v>
                </c:pt>
                <c:pt idx="2">
                  <c:v>Wesley Hall</c:v>
                </c:pt>
                <c:pt idx="3">
                  <c:v>Forrest Hall</c:v>
                </c:pt>
                <c:pt idx="4">
                  <c:v>Williams Hall</c:v>
                </c:pt>
                <c:pt idx="5">
                  <c:v>Crever Hall</c:v>
                </c:pt>
                <c:pt idx="6">
                  <c:v>Skeath Hall</c:v>
                </c:pt>
                <c:pt idx="7">
                  <c:v>Commons</c:v>
                </c:pt>
              </c:strCache>
            </c:strRef>
          </c:cat>
          <c:val>
            <c:numRef>
              <c:f>'PPL 2016'!$H$23:$H$30</c:f>
              <c:numCache>
                <c:formatCode>#,##0</c:formatCode>
                <c:ptCount val="8"/>
                <c:pt idx="0">
                  <c:v>24996</c:v>
                </c:pt>
                <c:pt idx="1">
                  <c:v>34949</c:v>
                </c:pt>
                <c:pt idx="2">
                  <c:v>25920</c:v>
                </c:pt>
                <c:pt idx="3">
                  <c:v>5138</c:v>
                </c:pt>
                <c:pt idx="4">
                  <c:v>27225</c:v>
                </c:pt>
                <c:pt idx="5">
                  <c:v>47741</c:v>
                </c:pt>
                <c:pt idx="6">
                  <c:v>43261</c:v>
                </c:pt>
                <c:pt idx="7">
                  <c:v>10157</c:v>
                </c:pt>
              </c:numCache>
            </c:numRef>
          </c:val>
          <c:extLst>
            <c:ext xmlns:c16="http://schemas.microsoft.com/office/drawing/2014/chart" uri="{C3380CC4-5D6E-409C-BE32-E72D297353CC}">
              <c16:uniqueId val="{00000001-6D56-4C9E-89E1-4084CCE0124F}"/>
            </c:ext>
          </c:extLst>
        </c:ser>
        <c:ser>
          <c:idx val="7"/>
          <c:order val="7"/>
          <c:tx>
            <c:v>2009</c:v>
          </c:tx>
          <c:spPr>
            <a:solidFill>
              <a:schemeClr val="accent2">
                <a:lumMod val="60000"/>
              </a:schemeClr>
            </a:solidFill>
            <a:ln>
              <a:noFill/>
            </a:ln>
            <a:effectLst/>
          </c:spPr>
          <c:invertIfNegative val="0"/>
          <c:cat>
            <c:strRef>
              <c:f>'PPL 2016'!$A$23:$A$30</c:f>
              <c:strCache>
                <c:ptCount val="8"/>
                <c:pt idx="0">
                  <c:v>Asbury Hall</c:v>
                </c:pt>
                <c:pt idx="1">
                  <c:v>East Hall</c:v>
                </c:pt>
                <c:pt idx="2">
                  <c:v>Wesley Hall</c:v>
                </c:pt>
                <c:pt idx="3">
                  <c:v>Forrest Hall</c:v>
                </c:pt>
                <c:pt idx="4">
                  <c:v>Williams Hall</c:v>
                </c:pt>
                <c:pt idx="5">
                  <c:v>Crever Hall</c:v>
                </c:pt>
                <c:pt idx="6">
                  <c:v>Skeath Hall</c:v>
                </c:pt>
                <c:pt idx="7">
                  <c:v>Commons</c:v>
                </c:pt>
              </c:strCache>
            </c:strRef>
          </c:cat>
          <c:val>
            <c:numRef>
              <c:f>'PPL 2016'!$I$23:$I$30</c:f>
              <c:numCache>
                <c:formatCode>#,##0</c:formatCode>
                <c:ptCount val="8"/>
                <c:pt idx="0">
                  <c:v>17410</c:v>
                </c:pt>
                <c:pt idx="1">
                  <c:v>22735</c:v>
                </c:pt>
                <c:pt idx="2">
                  <c:v>18293</c:v>
                </c:pt>
                <c:pt idx="3">
                  <c:v>3254</c:v>
                </c:pt>
                <c:pt idx="4">
                  <c:v>18625</c:v>
                </c:pt>
                <c:pt idx="5">
                  <c:v>33143</c:v>
                </c:pt>
                <c:pt idx="6">
                  <c:v>30608</c:v>
                </c:pt>
                <c:pt idx="7">
                  <c:v>7147</c:v>
                </c:pt>
              </c:numCache>
            </c:numRef>
          </c:val>
          <c:extLst>
            <c:ext xmlns:c16="http://schemas.microsoft.com/office/drawing/2014/chart" uri="{C3380CC4-5D6E-409C-BE32-E72D297353CC}">
              <c16:uniqueId val="{00000000-6D56-4C9E-89E1-4084CCE0124F}"/>
            </c:ext>
          </c:extLst>
        </c:ser>
        <c:dLbls>
          <c:showLegendKey val="0"/>
          <c:showVal val="0"/>
          <c:showCatName val="0"/>
          <c:showSerName val="0"/>
          <c:showPercent val="0"/>
          <c:showBubbleSize val="0"/>
        </c:dLbls>
        <c:gapWidth val="219"/>
        <c:overlap val="-27"/>
        <c:axId val="386320016"/>
        <c:axId val="386323952"/>
      </c:barChart>
      <c:catAx>
        <c:axId val="386320016"/>
        <c:scaling>
          <c:orientation val="maxMin"/>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323952"/>
        <c:crosses val="autoZero"/>
        <c:auto val="1"/>
        <c:lblAlgn val="ctr"/>
        <c:lblOffset val="100"/>
        <c:noMultiLvlLbl val="0"/>
      </c:catAx>
      <c:valAx>
        <c:axId val="386323952"/>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CCF</a:t>
                </a:r>
                <a:r>
                  <a:rPr lang="en-US" sz="1400" baseline="0" dirty="0"/>
                  <a:t> Usage</a:t>
                </a:r>
                <a:endParaRPr lang="en-US" sz="14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6320016"/>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2C092-3257-4781-8934-16CD795903D7}"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D984C-F506-49B5-820E-F959CAB9EE68}" type="slidenum">
              <a:rPr lang="en-US" smtClean="0"/>
              <a:t>‹#›</a:t>
            </a:fld>
            <a:endParaRPr lang="en-US"/>
          </a:p>
        </p:txBody>
      </p:sp>
    </p:spTree>
    <p:extLst>
      <p:ext uri="{BB962C8B-B14F-4D97-AF65-F5344CB8AC3E}">
        <p14:creationId xmlns:p14="http://schemas.microsoft.com/office/powerpoint/2010/main" val="305265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board members are Brittany </a:t>
            </a:r>
            <a:r>
              <a:rPr lang="en-US" dirty="0" err="1"/>
              <a:t>Lenze</a:t>
            </a:r>
            <a:r>
              <a:rPr lang="en-US" dirty="0"/>
              <a:t> (Head), Braeden Gonzales (Food recovery) and Mikayla </a:t>
            </a:r>
            <a:r>
              <a:rPr lang="en-US" dirty="0" err="1"/>
              <a:t>Schappert</a:t>
            </a:r>
            <a:r>
              <a:rPr lang="en-US" dirty="0"/>
              <a:t> (Terracycling)</a:t>
            </a:r>
          </a:p>
        </p:txBody>
      </p:sp>
      <p:sp>
        <p:nvSpPr>
          <p:cNvPr id="4" name="Slide Number Placeholder 3"/>
          <p:cNvSpPr>
            <a:spLocks noGrp="1"/>
          </p:cNvSpPr>
          <p:nvPr>
            <p:ph type="sldNum" sz="quarter" idx="10"/>
          </p:nvPr>
        </p:nvSpPr>
        <p:spPr/>
        <p:txBody>
          <a:bodyPr/>
          <a:lstStyle/>
          <a:p>
            <a:fld id="{0AAD984C-F506-49B5-820E-F959CAB9EE68}" type="slidenum">
              <a:rPr lang="en-US" smtClean="0"/>
              <a:t>3</a:t>
            </a:fld>
            <a:endParaRPr lang="en-US"/>
          </a:p>
        </p:txBody>
      </p:sp>
    </p:spTree>
    <p:extLst>
      <p:ext uri="{BB962C8B-B14F-4D97-AF65-F5344CB8AC3E}">
        <p14:creationId xmlns:p14="http://schemas.microsoft.com/office/powerpoint/2010/main" val="268104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presenting 2016 data, working with Mikayla (Assistant, electric, gas?), </a:t>
            </a:r>
            <a:r>
              <a:rPr lang="en-US" dirty="0" err="1"/>
              <a:t>Ruric</a:t>
            </a:r>
            <a:r>
              <a:rPr lang="en-US" dirty="0"/>
              <a:t> (Water), Braeden, Katie, Anthony, and Sam</a:t>
            </a:r>
          </a:p>
        </p:txBody>
      </p:sp>
      <p:sp>
        <p:nvSpPr>
          <p:cNvPr id="4" name="Slide Number Placeholder 3"/>
          <p:cNvSpPr>
            <a:spLocks noGrp="1"/>
          </p:cNvSpPr>
          <p:nvPr>
            <p:ph type="sldNum" sz="quarter" idx="10"/>
          </p:nvPr>
        </p:nvSpPr>
        <p:spPr/>
        <p:txBody>
          <a:bodyPr/>
          <a:lstStyle/>
          <a:p>
            <a:fld id="{0AAD984C-F506-49B5-820E-F959CAB9EE68}" type="slidenum">
              <a:rPr lang="en-US" smtClean="0"/>
              <a:t>7</a:t>
            </a:fld>
            <a:endParaRPr lang="en-US"/>
          </a:p>
        </p:txBody>
      </p:sp>
    </p:spTree>
    <p:extLst>
      <p:ext uri="{BB962C8B-B14F-4D97-AF65-F5344CB8AC3E}">
        <p14:creationId xmlns:p14="http://schemas.microsoft.com/office/powerpoint/2010/main" val="278586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we collect electricity. Use two companies, PPL and Constellation</a:t>
            </a:r>
          </a:p>
        </p:txBody>
      </p:sp>
      <p:sp>
        <p:nvSpPr>
          <p:cNvPr id="4" name="Slide Number Placeholder 3"/>
          <p:cNvSpPr>
            <a:spLocks noGrp="1"/>
          </p:cNvSpPr>
          <p:nvPr>
            <p:ph type="sldNum" sz="quarter" idx="10"/>
          </p:nvPr>
        </p:nvSpPr>
        <p:spPr/>
        <p:txBody>
          <a:bodyPr/>
          <a:lstStyle/>
          <a:p>
            <a:fld id="{0AAD984C-F506-49B5-820E-F959CAB9EE68}" type="slidenum">
              <a:rPr lang="en-US" smtClean="0"/>
              <a:t>8</a:t>
            </a:fld>
            <a:endParaRPr lang="en-US"/>
          </a:p>
        </p:txBody>
      </p:sp>
    </p:spTree>
    <p:extLst>
      <p:ext uri="{BB962C8B-B14F-4D97-AF65-F5344CB8AC3E}">
        <p14:creationId xmlns:p14="http://schemas.microsoft.com/office/powerpoint/2010/main" val="2738095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Data Error for Williams/Commons. Explain remodeled building, Rich and Wesley.</a:t>
            </a:r>
          </a:p>
        </p:txBody>
      </p:sp>
      <p:sp>
        <p:nvSpPr>
          <p:cNvPr id="4" name="Slide Number Placeholder 3"/>
          <p:cNvSpPr>
            <a:spLocks noGrp="1"/>
          </p:cNvSpPr>
          <p:nvPr>
            <p:ph type="sldNum" sz="quarter" idx="10"/>
          </p:nvPr>
        </p:nvSpPr>
        <p:spPr/>
        <p:txBody>
          <a:bodyPr/>
          <a:lstStyle/>
          <a:p>
            <a:fld id="{0AAD984C-F506-49B5-820E-F959CAB9EE68}" type="slidenum">
              <a:rPr lang="en-US" smtClean="0"/>
              <a:t>15</a:t>
            </a:fld>
            <a:endParaRPr lang="en-US"/>
          </a:p>
        </p:txBody>
      </p:sp>
    </p:spTree>
    <p:extLst>
      <p:ext uri="{BB962C8B-B14F-4D97-AF65-F5344CB8AC3E}">
        <p14:creationId xmlns:p14="http://schemas.microsoft.com/office/powerpoint/2010/main" val="37513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Hall Leak</a:t>
            </a:r>
          </a:p>
        </p:txBody>
      </p:sp>
      <p:sp>
        <p:nvSpPr>
          <p:cNvPr id="4" name="Slide Number Placeholder 3"/>
          <p:cNvSpPr>
            <a:spLocks noGrp="1"/>
          </p:cNvSpPr>
          <p:nvPr>
            <p:ph type="sldNum" sz="quarter" idx="10"/>
          </p:nvPr>
        </p:nvSpPr>
        <p:spPr/>
        <p:txBody>
          <a:bodyPr/>
          <a:lstStyle/>
          <a:p>
            <a:fld id="{0AAD984C-F506-49B5-820E-F959CAB9EE68}" type="slidenum">
              <a:rPr lang="en-US" smtClean="0"/>
              <a:t>22</a:t>
            </a:fld>
            <a:endParaRPr lang="en-US"/>
          </a:p>
        </p:txBody>
      </p:sp>
    </p:spTree>
    <p:extLst>
      <p:ext uri="{BB962C8B-B14F-4D97-AF65-F5344CB8AC3E}">
        <p14:creationId xmlns:p14="http://schemas.microsoft.com/office/powerpoint/2010/main" val="65380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Competition going on right now!</a:t>
            </a:r>
          </a:p>
        </p:txBody>
      </p:sp>
      <p:sp>
        <p:nvSpPr>
          <p:cNvPr id="4" name="Slide Number Placeholder 3"/>
          <p:cNvSpPr>
            <a:spLocks noGrp="1"/>
          </p:cNvSpPr>
          <p:nvPr>
            <p:ph type="sldNum" sz="quarter" idx="10"/>
          </p:nvPr>
        </p:nvSpPr>
        <p:spPr/>
        <p:txBody>
          <a:bodyPr/>
          <a:lstStyle/>
          <a:p>
            <a:fld id="{0AAD984C-F506-49B5-820E-F959CAB9EE68}" type="slidenum">
              <a:rPr lang="en-US" smtClean="0"/>
              <a:t>33</a:t>
            </a:fld>
            <a:endParaRPr lang="en-US"/>
          </a:p>
        </p:txBody>
      </p:sp>
    </p:spTree>
    <p:extLst>
      <p:ext uri="{BB962C8B-B14F-4D97-AF65-F5344CB8AC3E}">
        <p14:creationId xmlns:p14="http://schemas.microsoft.com/office/powerpoint/2010/main" val="206625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19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567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52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323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24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417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724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907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3/18/2018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492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3/18/2018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08467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004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3/18/2018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5838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recyclemania.org/scoreboard/past-result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lycomingcollege.sharepoint.com/sites/LycoSustainability/Shared%20Documents/Terracycle%20Flyer.pdf" TargetMode="External"/><Relationship Id="rId2" Type="http://schemas.openxmlformats.org/officeDocument/2006/relationships/hyperlink" Target="https://www.terracycle.com/en-US/"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ycoming.edu/sustainability/environmentAudit.aspx"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600" dirty="0"/>
              <a:t>Sustainability in Action through the 2016 Lycoming College Environmental Audit</a:t>
            </a:r>
          </a:p>
        </p:txBody>
      </p:sp>
      <p:sp>
        <p:nvSpPr>
          <p:cNvPr id="3" name="Subtitle 2"/>
          <p:cNvSpPr>
            <a:spLocks noGrp="1"/>
          </p:cNvSpPr>
          <p:nvPr>
            <p:ph type="subTitle" idx="1"/>
          </p:nvPr>
        </p:nvSpPr>
        <p:spPr/>
        <p:txBody>
          <a:bodyPr>
            <a:normAutofit/>
          </a:bodyPr>
          <a:lstStyle/>
          <a:p>
            <a:pPr algn="ctr"/>
            <a:r>
              <a:rPr lang="en-US" sz="2400" dirty="0">
                <a:solidFill>
                  <a:schemeClr val="tx1"/>
                </a:solidFill>
              </a:rPr>
              <a:t>By Andrew Shelly ‘18</a:t>
            </a:r>
          </a:p>
        </p:txBody>
      </p:sp>
    </p:spTree>
    <p:extLst>
      <p:ext uri="{BB962C8B-B14F-4D97-AF65-F5344CB8AC3E}">
        <p14:creationId xmlns:p14="http://schemas.microsoft.com/office/powerpoint/2010/main" val="3708706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Natural Gas Per Year in Lycoming College 2009-2016</a:t>
            </a:r>
          </a:p>
        </p:txBody>
      </p:sp>
      <p:graphicFrame>
        <p:nvGraphicFramePr>
          <p:cNvPr id="10" name="Content Placeholder 9">
            <a:extLst>
              <a:ext uri="{FF2B5EF4-FFF2-40B4-BE49-F238E27FC236}">
                <a16:creationId xmlns:a16="http://schemas.microsoft.com/office/drawing/2014/main" id="{BF303CA3-A5B7-4935-81F8-AA815F074F9B}"/>
              </a:ext>
            </a:extLst>
          </p:cNvPr>
          <p:cNvGraphicFramePr>
            <a:graphicFrameLocks noGrp="1"/>
          </p:cNvGraphicFramePr>
          <p:nvPr>
            <p:ph idx="1"/>
            <p:extLst>
              <p:ext uri="{D42A27DB-BD31-4B8C-83A1-F6EECF244321}">
                <p14:modId xmlns:p14="http://schemas.microsoft.com/office/powerpoint/2010/main" val="1012972141"/>
              </p:ext>
            </p:extLst>
          </p:nvPr>
        </p:nvGraphicFramePr>
        <p:xfrm>
          <a:off x="881048" y="1928553"/>
          <a:ext cx="10668101" cy="4527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941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Electrical Data for Campus Buildings2007-2016</a:t>
            </a:r>
          </a:p>
        </p:txBody>
      </p:sp>
      <p:sp>
        <p:nvSpPr>
          <p:cNvPr id="4" name="Text Placeholder 3"/>
          <p:cNvSpPr>
            <a:spLocks noGrp="1"/>
          </p:cNvSpPr>
          <p:nvPr>
            <p:ph type="body" idx="1"/>
          </p:nvPr>
        </p:nvSpPr>
        <p:spPr/>
        <p:txBody>
          <a:bodyPr>
            <a:normAutofit fontScale="92500" lnSpcReduction="10000"/>
          </a:bodyPr>
          <a:lstStyle/>
          <a:p>
            <a:r>
              <a:rPr lang="en-US" dirty="0"/>
              <a:t>Building groups are:</a:t>
            </a:r>
          </a:p>
          <a:p>
            <a:r>
              <a:rPr lang="en-US" dirty="0">
                <a:solidFill>
                  <a:srgbClr val="FF0000"/>
                </a:solidFill>
              </a:rPr>
              <a:t>Academic Buildings, </a:t>
            </a:r>
            <a:r>
              <a:rPr lang="en-US" dirty="0">
                <a:solidFill>
                  <a:srgbClr val="00B050"/>
                </a:solidFill>
              </a:rPr>
              <a:t>Apartments,</a:t>
            </a:r>
            <a:r>
              <a:rPr lang="en-US" dirty="0">
                <a:solidFill>
                  <a:srgbClr val="FF9900"/>
                </a:solidFill>
              </a:rPr>
              <a:t> Dorms,</a:t>
            </a:r>
            <a:r>
              <a:rPr lang="en-US" dirty="0">
                <a:solidFill>
                  <a:schemeClr val="tx1"/>
                </a:solidFill>
              </a:rPr>
              <a:t> And</a:t>
            </a:r>
            <a:r>
              <a:rPr lang="en-US" dirty="0"/>
              <a:t> </a:t>
            </a:r>
            <a:r>
              <a:rPr lang="en-US" dirty="0">
                <a:solidFill>
                  <a:srgbClr val="7030A0"/>
                </a:solidFill>
              </a:rPr>
              <a:t>Other Lycoming Campus Buildings</a:t>
            </a:r>
            <a:endParaRPr lang="en-US" dirty="0"/>
          </a:p>
        </p:txBody>
      </p:sp>
    </p:spTree>
    <p:extLst>
      <p:ext uri="{BB962C8B-B14F-4D97-AF65-F5344CB8AC3E}">
        <p14:creationId xmlns:p14="http://schemas.microsoft.com/office/powerpoint/2010/main" val="148703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Electrical Energy Usage per Building group 2007-2016</a:t>
            </a:r>
          </a:p>
        </p:txBody>
      </p:sp>
      <p:graphicFrame>
        <p:nvGraphicFramePr>
          <p:cNvPr id="6" name="Content Placeholder 3">
            <a:extLst/>
          </p:cNvPr>
          <p:cNvGraphicFramePr>
            <a:graphicFrameLocks noGrp="1"/>
          </p:cNvGraphicFramePr>
          <p:nvPr>
            <p:ph sz="half" idx="2"/>
            <p:extLst>
              <p:ext uri="{D42A27DB-BD31-4B8C-83A1-F6EECF244321}">
                <p14:modId xmlns:p14="http://schemas.microsoft.com/office/powerpoint/2010/main" val="3353245476"/>
              </p:ext>
            </p:extLst>
          </p:nvPr>
        </p:nvGraphicFramePr>
        <p:xfrm>
          <a:off x="1178170" y="1950548"/>
          <a:ext cx="10474568" cy="4315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68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Academic Buildings </a:t>
            </a:r>
            <a:r>
              <a:rPr lang="en-US" dirty="0"/>
              <a:t>electrical usage from 2007-2016</a:t>
            </a:r>
          </a:p>
        </p:txBody>
      </p:sp>
      <p:graphicFrame>
        <p:nvGraphicFramePr>
          <p:cNvPr id="4" name="Content Placeholder 3">
            <a:extLst>
              <a:ext uri="{FF2B5EF4-FFF2-40B4-BE49-F238E27FC236}">
                <a16:creationId xmlns:a16="http://schemas.microsoft.com/office/drawing/2014/main" id="{F044DAE0-6991-411E-BD33-B26089438F91}"/>
              </a:ext>
            </a:extLst>
          </p:cNvPr>
          <p:cNvGraphicFramePr>
            <a:graphicFrameLocks noGrp="1"/>
          </p:cNvGraphicFramePr>
          <p:nvPr>
            <p:ph idx="1"/>
            <p:extLst>
              <p:ext uri="{D42A27DB-BD31-4B8C-83A1-F6EECF244321}">
                <p14:modId xmlns:p14="http://schemas.microsoft.com/office/powerpoint/2010/main" val="2435106688"/>
              </p:ext>
            </p:extLst>
          </p:nvPr>
        </p:nvGraphicFramePr>
        <p:xfrm>
          <a:off x="955431" y="2057400"/>
          <a:ext cx="10738338" cy="4085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433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A01A-A568-4B6B-9E04-EA7107F05074}"/>
              </a:ext>
            </a:extLst>
          </p:cNvPr>
          <p:cNvSpPr>
            <a:spLocks noGrp="1"/>
          </p:cNvSpPr>
          <p:nvPr>
            <p:ph type="title"/>
          </p:nvPr>
        </p:nvSpPr>
        <p:spPr/>
        <p:txBody>
          <a:bodyPr/>
          <a:lstStyle/>
          <a:p>
            <a:r>
              <a:rPr lang="en-US" dirty="0">
                <a:solidFill>
                  <a:srgbClr val="00B050"/>
                </a:solidFill>
              </a:rPr>
              <a:t>Apartment </a:t>
            </a:r>
            <a:r>
              <a:rPr lang="en-US" dirty="0"/>
              <a:t>electrical usage from 2007-2016</a:t>
            </a:r>
          </a:p>
        </p:txBody>
      </p:sp>
      <p:graphicFrame>
        <p:nvGraphicFramePr>
          <p:cNvPr id="4" name="Content Placeholder 9">
            <a:extLst>
              <a:ext uri="{FF2B5EF4-FFF2-40B4-BE49-F238E27FC236}">
                <a16:creationId xmlns:a16="http://schemas.microsoft.com/office/drawing/2014/main" id="{C4B2E01D-92C9-441F-A6C1-BAB8190AFB73}"/>
              </a:ext>
            </a:extLst>
          </p:cNvPr>
          <p:cNvGraphicFramePr>
            <a:graphicFrameLocks noGrp="1"/>
          </p:cNvGraphicFramePr>
          <p:nvPr>
            <p:ph idx="1"/>
            <p:extLst>
              <p:ext uri="{D42A27DB-BD31-4B8C-83A1-F6EECF244321}">
                <p14:modId xmlns:p14="http://schemas.microsoft.com/office/powerpoint/2010/main" val="2679934573"/>
              </p:ext>
            </p:extLst>
          </p:nvPr>
        </p:nvGraphicFramePr>
        <p:xfrm>
          <a:off x="1096963" y="1846263"/>
          <a:ext cx="10058400" cy="4161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608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610" y="269383"/>
            <a:ext cx="9905998" cy="1478570"/>
          </a:xfrm>
        </p:spPr>
        <p:txBody>
          <a:bodyPr>
            <a:normAutofit/>
          </a:bodyPr>
          <a:lstStyle/>
          <a:p>
            <a:r>
              <a:rPr lang="en-US" dirty="0">
                <a:solidFill>
                  <a:srgbClr val="FF9900"/>
                </a:solidFill>
              </a:rPr>
              <a:t>Dorm</a:t>
            </a:r>
            <a:r>
              <a:rPr lang="en-US" dirty="0"/>
              <a:t> electrical usage from 2007-2016</a:t>
            </a:r>
          </a:p>
        </p:txBody>
      </p:sp>
      <p:graphicFrame>
        <p:nvGraphicFramePr>
          <p:cNvPr id="6" name="Content Placeholder 5">
            <a:extLst>
              <a:ext uri="{FF2B5EF4-FFF2-40B4-BE49-F238E27FC236}">
                <a16:creationId xmlns:a16="http://schemas.microsoft.com/office/drawing/2014/main" id="{B2CEFCD8-C204-4C14-87B5-523233A28E0D}"/>
              </a:ext>
            </a:extLst>
          </p:cNvPr>
          <p:cNvGraphicFramePr>
            <a:graphicFrameLocks noGrp="1"/>
          </p:cNvGraphicFramePr>
          <p:nvPr>
            <p:ph idx="1"/>
            <p:extLst>
              <p:ext uri="{D42A27DB-BD31-4B8C-83A1-F6EECF244321}">
                <p14:modId xmlns:p14="http://schemas.microsoft.com/office/powerpoint/2010/main" val="3375696710"/>
              </p:ext>
            </p:extLst>
          </p:nvPr>
        </p:nvGraphicFramePr>
        <p:xfrm>
          <a:off x="1403038" y="1934308"/>
          <a:ext cx="9592569" cy="4386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485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7030A0"/>
                </a:solidFill>
              </a:rPr>
              <a:t>Other Lycoming Buildings </a:t>
            </a:r>
            <a:r>
              <a:rPr lang="en-US" dirty="0"/>
              <a:t>electrical usage from 2007-2016</a:t>
            </a:r>
          </a:p>
        </p:txBody>
      </p:sp>
      <p:graphicFrame>
        <p:nvGraphicFramePr>
          <p:cNvPr id="6" name="Content Placeholder 5">
            <a:extLst>
              <a:ext uri="{FF2B5EF4-FFF2-40B4-BE49-F238E27FC236}">
                <a16:creationId xmlns:a16="http://schemas.microsoft.com/office/drawing/2014/main" id="{B2CEFCD8-C204-4C14-87B5-523233A28E0D}"/>
              </a:ext>
            </a:extLst>
          </p:cNvPr>
          <p:cNvGraphicFramePr>
            <a:graphicFrameLocks noGrp="1"/>
          </p:cNvGraphicFramePr>
          <p:nvPr>
            <p:ph idx="1"/>
            <p:extLst>
              <p:ext uri="{D42A27DB-BD31-4B8C-83A1-F6EECF244321}">
                <p14:modId xmlns:p14="http://schemas.microsoft.com/office/powerpoint/2010/main" val="3967081436"/>
              </p:ext>
            </p:extLst>
          </p:nvPr>
        </p:nvGraphicFramePr>
        <p:xfrm>
          <a:off x="699877" y="1875372"/>
          <a:ext cx="10455803" cy="43319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889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Percent Electrical Consumption per Building Group at Lycoming College for 2016</a:t>
            </a:r>
          </a:p>
        </p:txBody>
      </p:sp>
      <p:pic>
        <p:nvPicPr>
          <p:cNvPr id="4" name="Content Placeholder 3"/>
          <p:cNvPicPr>
            <a:picLocks noGrp="1" noChangeAspect="1"/>
          </p:cNvPicPr>
          <p:nvPr>
            <p:ph idx="1"/>
          </p:nvPr>
        </p:nvPicPr>
        <p:blipFill>
          <a:blip r:embed="rId2"/>
          <a:stretch>
            <a:fillRect/>
          </a:stretch>
        </p:blipFill>
        <p:spPr>
          <a:xfrm>
            <a:off x="1989512" y="1784253"/>
            <a:ext cx="7781673" cy="4479386"/>
          </a:xfrm>
          <a:prstGeom prst="rect">
            <a:avLst/>
          </a:prstGeom>
        </p:spPr>
      </p:pic>
    </p:spTree>
    <p:extLst>
      <p:ext uri="{BB962C8B-B14F-4D97-AF65-F5344CB8AC3E}">
        <p14:creationId xmlns:p14="http://schemas.microsoft.com/office/powerpoint/2010/main" val="204867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Water Usage in Gallons/Square Foot (2008-2016): Graphical Displays</a:t>
            </a:r>
          </a:p>
        </p:txBody>
      </p:sp>
      <p:sp>
        <p:nvSpPr>
          <p:cNvPr id="3" name="Text Placeholder 2"/>
          <p:cNvSpPr>
            <a:spLocks noGrp="1"/>
          </p:cNvSpPr>
          <p:nvPr>
            <p:ph type="body" idx="1"/>
          </p:nvPr>
        </p:nvSpPr>
        <p:spPr/>
        <p:txBody>
          <a:bodyPr>
            <a:normAutofit/>
          </a:bodyPr>
          <a:lstStyle/>
          <a:p>
            <a:r>
              <a:rPr lang="en-US" dirty="0">
                <a:solidFill>
                  <a:srgbClr val="FF0000"/>
                </a:solidFill>
              </a:rPr>
              <a:t>Academic Buildings, </a:t>
            </a:r>
            <a:r>
              <a:rPr lang="en-US" dirty="0">
                <a:solidFill>
                  <a:srgbClr val="00B050"/>
                </a:solidFill>
              </a:rPr>
              <a:t>Apartments,</a:t>
            </a:r>
            <a:r>
              <a:rPr lang="en-US" dirty="0">
                <a:solidFill>
                  <a:srgbClr val="FF9900"/>
                </a:solidFill>
              </a:rPr>
              <a:t> Dorms,</a:t>
            </a:r>
            <a:r>
              <a:rPr lang="en-US" dirty="0">
                <a:solidFill>
                  <a:srgbClr val="FF0000"/>
                </a:solidFill>
              </a:rPr>
              <a:t> </a:t>
            </a:r>
            <a:r>
              <a:rPr lang="en-US" dirty="0">
                <a:solidFill>
                  <a:schemeClr val="tx1"/>
                </a:solidFill>
              </a:rPr>
              <a:t>and</a:t>
            </a:r>
            <a:r>
              <a:rPr lang="en-US" dirty="0"/>
              <a:t> </a:t>
            </a:r>
            <a:r>
              <a:rPr lang="en-US" dirty="0">
                <a:solidFill>
                  <a:srgbClr val="7030A0"/>
                </a:solidFill>
              </a:rPr>
              <a:t>Other Lycoming Campus Buildings</a:t>
            </a:r>
          </a:p>
          <a:p>
            <a:endParaRPr lang="en-US" dirty="0"/>
          </a:p>
        </p:txBody>
      </p:sp>
    </p:spTree>
    <p:extLst>
      <p:ext uri="{BB962C8B-B14F-4D97-AF65-F5344CB8AC3E}">
        <p14:creationId xmlns:p14="http://schemas.microsoft.com/office/powerpoint/2010/main" val="212142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Academic </a:t>
            </a:r>
            <a:r>
              <a:rPr lang="en-US" dirty="0" err="1">
                <a:solidFill>
                  <a:srgbClr val="FF0000"/>
                </a:solidFill>
              </a:rPr>
              <a:t>Buiildings</a:t>
            </a:r>
            <a:r>
              <a:rPr lang="en-US" dirty="0">
                <a:solidFill>
                  <a:srgbClr val="FF0000"/>
                </a:solidFill>
              </a:rPr>
              <a:t> </a:t>
            </a:r>
            <a:r>
              <a:rPr lang="en-US" dirty="0">
                <a:solidFill>
                  <a:schemeClr val="tx1"/>
                </a:solidFill>
              </a:rPr>
              <a:t>gallon/square foot water usage 2008-2016</a:t>
            </a:r>
            <a:r>
              <a:rPr lang="en-US" dirty="0">
                <a:solidFill>
                  <a:srgbClr val="FF0000"/>
                </a:solidFill>
              </a:rPr>
              <a:t> </a:t>
            </a:r>
            <a:endParaRPr lang="en-US" dirty="0"/>
          </a:p>
        </p:txBody>
      </p:sp>
      <p:pic>
        <p:nvPicPr>
          <p:cNvPr id="7" name="Content Placeholder 6"/>
          <p:cNvPicPr>
            <a:picLocks noGrp="1" noChangeAspect="1"/>
          </p:cNvPicPr>
          <p:nvPr>
            <p:ph idx="1"/>
          </p:nvPr>
        </p:nvPicPr>
        <p:blipFill>
          <a:blip r:embed="rId2"/>
          <a:stretch>
            <a:fillRect/>
          </a:stretch>
        </p:blipFill>
        <p:spPr>
          <a:xfrm>
            <a:off x="1097280" y="1818510"/>
            <a:ext cx="10058400" cy="4466506"/>
          </a:xfrm>
          <a:prstGeom prst="rect">
            <a:avLst/>
          </a:prstGeom>
        </p:spPr>
      </p:pic>
    </p:spTree>
    <p:extLst>
      <p:ext uri="{BB962C8B-B14F-4D97-AF65-F5344CB8AC3E}">
        <p14:creationId xmlns:p14="http://schemas.microsoft.com/office/powerpoint/2010/main" val="319075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18A3-3BAC-4449-97AE-012E478BCC58}"/>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1F006794-239B-4202-9B6E-D6E039EE3622}"/>
              </a:ext>
            </a:extLst>
          </p:cNvPr>
          <p:cNvSpPr>
            <a:spLocks noGrp="1"/>
          </p:cNvSpPr>
          <p:nvPr>
            <p:ph idx="1"/>
          </p:nvPr>
        </p:nvSpPr>
        <p:spPr/>
        <p:txBody>
          <a:bodyPr/>
          <a:lstStyle/>
          <a:p>
            <a:r>
              <a:rPr lang="en-US" dirty="0"/>
              <a:t>Audit and Sustainability Background</a:t>
            </a:r>
          </a:p>
          <a:p>
            <a:r>
              <a:rPr lang="en-US" dirty="0"/>
              <a:t>Project Methodology</a:t>
            </a:r>
          </a:p>
          <a:p>
            <a:r>
              <a:rPr lang="en-US" dirty="0"/>
              <a:t>Results</a:t>
            </a:r>
          </a:p>
          <a:p>
            <a:r>
              <a:rPr lang="en-US" dirty="0"/>
              <a:t>Conclusions</a:t>
            </a:r>
          </a:p>
          <a:p>
            <a:r>
              <a:rPr lang="en-US" dirty="0"/>
              <a:t>Future Studies</a:t>
            </a:r>
          </a:p>
          <a:p>
            <a:r>
              <a:rPr lang="en-US" dirty="0"/>
              <a:t>Sustainability Programs on Campus</a:t>
            </a:r>
          </a:p>
        </p:txBody>
      </p:sp>
    </p:spTree>
    <p:extLst>
      <p:ext uri="{BB962C8B-B14F-4D97-AF65-F5344CB8AC3E}">
        <p14:creationId xmlns:p14="http://schemas.microsoft.com/office/powerpoint/2010/main" val="251819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14E0-A16C-4919-8C1C-F78CA74E46D1}"/>
              </a:ext>
            </a:extLst>
          </p:cNvPr>
          <p:cNvSpPr>
            <a:spLocks noGrp="1"/>
          </p:cNvSpPr>
          <p:nvPr>
            <p:ph type="title"/>
          </p:nvPr>
        </p:nvSpPr>
        <p:spPr/>
        <p:txBody>
          <a:bodyPr/>
          <a:lstStyle/>
          <a:p>
            <a:r>
              <a:rPr lang="en-US" dirty="0">
                <a:solidFill>
                  <a:srgbClr val="00B050"/>
                </a:solidFill>
              </a:rPr>
              <a:t>Apartments</a:t>
            </a:r>
            <a:r>
              <a:rPr lang="en-US" dirty="0">
                <a:solidFill>
                  <a:srgbClr val="FF0000"/>
                </a:solidFill>
              </a:rPr>
              <a:t> </a:t>
            </a:r>
            <a:r>
              <a:rPr lang="en-US" dirty="0">
                <a:solidFill>
                  <a:schemeClr val="tx1"/>
                </a:solidFill>
              </a:rPr>
              <a:t>gallon/square foot water usage 2008-2016</a:t>
            </a:r>
            <a:r>
              <a:rPr lang="en-US" dirty="0">
                <a:solidFill>
                  <a:srgbClr val="FF0000"/>
                </a:solidFill>
              </a:rPr>
              <a:t> </a:t>
            </a:r>
            <a:endParaRPr lang="en-US" dirty="0"/>
          </a:p>
        </p:txBody>
      </p:sp>
      <p:pic>
        <p:nvPicPr>
          <p:cNvPr id="4" name="Content Placeholder 3">
            <a:extLst>
              <a:ext uri="{FF2B5EF4-FFF2-40B4-BE49-F238E27FC236}">
                <a16:creationId xmlns:a16="http://schemas.microsoft.com/office/drawing/2014/main" id="{0D8F29AC-3F7F-4803-A0CE-6E146186B02C}"/>
              </a:ext>
            </a:extLst>
          </p:cNvPr>
          <p:cNvPicPr>
            <a:picLocks noGrp="1" noChangeAspect="1"/>
          </p:cNvPicPr>
          <p:nvPr>
            <p:ph idx="1"/>
          </p:nvPr>
        </p:nvPicPr>
        <p:blipFill>
          <a:blip r:embed="rId2"/>
          <a:stretch>
            <a:fillRect/>
          </a:stretch>
        </p:blipFill>
        <p:spPr>
          <a:xfrm>
            <a:off x="1097280" y="1857755"/>
            <a:ext cx="10058400" cy="4033091"/>
          </a:xfrm>
          <a:prstGeom prst="rect">
            <a:avLst/>
          </a:prstGeom>
        </p:spPr>
      </p:pic>
    </p:spTree>
    <p:extLst>
      <p:ext uri="{BB962C8B-B14F-4D97-AF65-F5344CB8AC3E}">
        <p14:creationId xmlns:p14="http://schemas.microsoft.com/office/powerpoint/2010/main" val="4239391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Dorm </a:t>
            </a:r>
            <a:r>
              <a:rPr lang="en-US" dirty="0">
                <a:solidFill>
                  <a:schemeClr val="tx1"/>
                </a:solidFill>
              </a:rPr>
              <a:t>gallon/square foot water usage 2008-2016</a:t>
            </a:r>
            <a:r>
              <a:rPr lang="en-US" dirty="0">
                <a:solidFill>
                  <a:srgbClr val="FF0000"/>
                </a:solidFill>
              </a:rPr>
              <a:t> </a:t>
            </a:r>
            <a:endParaRPr lang="en-US" dirty="0"/>
          </a:p>
        </p:txBody>
      </p:sp>
      <p:pic>
        <p:nvPicPr>
          <p:cNvPr id="4" name="Content Placeholder 3"/>
          <p:cNvPicPr>
            <a:picLocks noGrp="1" noChangeAspect="1"/>
          </p:cNvPicPr>
          <p:nvPr>
            <p:ph idx="1"/>
          </p:nvPr>
        </p:nvPicPr>
        <p:blipFill>
          <a:blip r:embed="rId2"/>
          <a:stretch>
            <a:fillRect/>
          </a:stretch>
        </p:blipFill>
        <p:spPr>
          <a:xfrm>
            <a:off x="1097280" y="1837826"/>
            <a:ext cx="10058400" cy="4276230"/>
          </a:xfrm>
          <a:prstGeom prst="rect">
            <a:avLst/>
          </a:prstGeom>
        </p:spPr>
      </p:pic>
    </p:spTree>
    <p:extLst>
      <p:ext uri="{BB962C8B-B14F-4D97-AF65-F5344CB8AC3E}">
        <p14:creationId xmlns:p14="http://schemas.microsoft.com/office/powerpoint/2010/main" val="572413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Other Lycoming Buildings </a:t>
            </a:r>
            <a:r>
              <a:rPr lang="en-US" dirty="0">
                <a:solidFill>
                  <a:schemeClr val="tx1"/>
                </a:solidFill>
              </a:rPr>
              <a:t>gallon/square foot water usage 2008-2016</a:t>
            </a:r>
            <a:r>
              <a:rPr lang="en-US" dirty="0">
                <a:solidFill>
                  <a:srgbClr val="FF0000"/>
                </a:solidFill>
              </a:rPr>
              <a:t> </a:t>
            </a:r>
            <a:endParaRPr lang="en-US" dirty="0">
              <a:solidFill>
                <a:srgbClr val="7030A0"/>
              </a:solidFill>
            </a:endParaRPr>
          </a:p>
        </p:txBody>
      </p:sp>
      <p:pic>
        <p:nvPicPr>
          <p:cNvPr id="4" name="Content Placeholder 3"/>
          <p:cNvPicPr>
            <a:picLocks noGrp="1" noChangeAspect="1"/>
          </p:cNvPicPr>
          <p:nvPr>
            <p:ph idx="1"/>
          </p:nvPr>
        </p:nvPicPr>
        <p:blipFill>
          <a:blip r:embed="rId3"/>
          <a:stretch>
            <a:fillRect/>
          </a:stretch>
        </p:blipFill>
        <p:spPr>
          <a:xfrm>
            <a:off x="1097280" y="1806962"/>
            <a:ext cx="10058400" cy="4387005"/>
          </a:xfrm>
          <a:prstGeom prst="rect">
            <a:avLst/>
          </a:prstGeom>
        </p:spPr>
      </p:pic>
    </p:spTree>
    <p:extLst>
      <p:ext uri="{BB962C8B-B14F-4D97-AF65-F5344CB8AC3E}">
        <p14:creationId xmlns:p14="http://schemas.microsoft.com/office/powerpoint/2010/main" val="155153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 Water Consumption per Building Group at Lycoming College for 2016</a:t>
            </a:r>
          </a:p>
        </p:txBody>
      </p:sp>
      <p:pic>
        <p:nvPicPr>
          <p:cNvPr id="4" name="Content Placeholder 3"/>
          <p:cNvPicPr>
            <a:picLocks noGrp="1" noChangeAspect="1"/>
          </p:cNvPicPr>
          <p:nvPr>
            <p:ph idx="1"/>
          </p:nvPr>
        </p:nvPicPr>
        <p:blipFill>
          <a:blip r:embed="rId2"/>
          <a:stretch>
            <a:fillRect/>
          </a:stretch>
        </p:blipFill>
        <p:spPr>
          <a:xfrm>
            <a:off x="2096704" y="1822937"/>
            <a:ext cx="8178573" cy="4431963"/>
          </a:xfrm>
          <a:prstGeom prst="rect">
            <a:avLst/>
          </a:prstGeom>
        </p:spPr>
      </p:pic>
    </p:spTree>
    <p:extLst>
      <p:ext uri="{BB962C8B-B14F-4D97-AF65-F5344CB8AC3E}">
        <p14:creationId xmlns:p14="http://schemas.microsoft.com/office/powerpoint/2010/main" val="158757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3684"/>
            <a:ext cx="9906000" cy="2852737"/>
          </a:xfrm>
        </p:spPr>
        <p:txBody>
          <a:bodyPr>
            <a:normAutofit fontScale="90000"/>
          </a:bodyPr>
          <a:lstStyle/>
          <a:p>
            <a:r>
              <a:rPr lang="en-US" dirty="0"/>
              <a:t>Natural Gas Data Per individual building group unit 2009-2016</a:t>
            </a:r>
          </a:p>
        </p:txBody>
      </p:sp>
      <p:sp>
        <p:nvSpPr>
          <p:cNvPr id="4" name="Text Placeholder 3"/>
          <p:cNvSpPr>
            <a:spLocks noGrp="1"/>
          </p:cNvSpPr>
          <p:nvPr>
            <p:ph type="body" idx="1"/>
          </p:nvPr>
        </p:nvSpPr>
        <p:spPr/>
        <p:txBody>
          <a:bodyPr>
            <a:normAutofit fontScale="92500" lnSpcReduction="10000"/>
          </a:bodyPr>
          <a:lstStyle/>
          <a:p>
            <a:r>
              <a:rPr lang="en-US" dirty="0"/>
              <a:t>Building groups are:</a:t>
            </a:r>
          </a:p>
          <a:p>
            <a:r>
              <a:rPr lang="en-US" dirty="0">
                <a:solidFill>
                  <a:srgbClr val="FF0000"/>
                </a:solidFill>
              </a:rPr>
              <a:t>Academic Buildings,</a:t>
            </a:r>
            <a:r>
              <a:rPr lang="en-US" dirty="0">
                <a:solidFill>
                  <a:srgbClr val="00B050"/>
                </a:solidFill>
              </a:rPr>
              <a:t> Apartments, </a:t>
            </a:r>
            <a:r>
              <a:rPr lang="en-US" dirty="0">
                <a:solidFill>
                  <a:srgbClr val="FF9900"/>
                </a:solidFill>
              </a:rPr>
              <a:t>Dorms,</a:t>
            </a:r>
            <a:r>
              <a:rPr lang="en-US" dirty="0">
                <a:solidFill>
                  <a:srgbClr val="7030A0"/>
                </a:solidFill>
              </a:rPr>
              <a:t> </a:t>
            </a:r>
            <a:r>
              <a:rPr lang="en-US" dirty="0">
                <a:solidFill>
                  <a:schemeClr val="tx1"/>
                </a:solidFill>
              </a:rPr>
              <a:t>And</a:t>
            </a:r>
            <a:r>
              <a:rPr lang="en-US" dirty="0"/>
              <a:t> </a:t>
            </a:r>
            <a:r>
              <a:rPr lang="en-US" dirty="0">
                <a:solidFill>
                  <a:srgbClr val="7030A0"/>
                </a:solidFill>
              </a:rPr>
              <a:t>Other Lycoming Campus Buildings</a:t>
            </a:r>
            <a:endParaRPr lang="en-US" dirty="0"/>
          </a:p>
        </p:txBody>
      </p:sp>
    </p:spTree>
    <p:extLst>
      <p:ext uri="{BB962C8B-B14F-4D97-AF65-F5344CB8AC3E}">
        <p14:creationId xmlns:p14="http://schemas.microsoft.com/office/powerpoint/2010/main" val="232362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497" y="313718"/>
            <a:ext cx="9905998" cy="1478570"/>
          </a:xfrm>
        </p:spPr>
        <p:txBody>
          <a:bodyPr>
            <a:normAutofit/>
          </a:bodyPr>
          <a:lstStyle/>
          <a:p>
            <a:r>
              <a:rPr lang="en-US" dirty="0">
                <a:solidFill>
                  <a:srgbClr val="FF0000"/>
                </a:solidFill>
              </a:rPr>
              <a:t>Academic Buildings </a:t>
            </a:r>
            <a:r>
              <a:rPr lang="en-US" dirty="0">
                <a:solidFill>
                  <a:schemeClr val="tx1"/>
                </a:solidFill>
              </a:rPr>
              <a:t>n</a:t>
            </a:r>
            <a:r>
              <a:rPr lang="en-US" dirty="0"/>
              <a:t>atural gas usage from 2009-2016</a:t>
            </a:r>
          </a:p>
        </p:txBody>
      </p:sp>
      <p:graphicFrame>
        <p:nvGraphicFramePr>
          <p:cNvPr id="6" name="Content Placeholder 3">
            <a:extLst/>
          </p:cNvPr>
          <p:cNvGraphicFramePr>
            <a:graphicFrameLocks noGrp="1"/>
          </p:cNvGraphicFramePr>
          <p:nvPr>
            <p:ph idx="1"/>
            <p:extLst>
              <p:ext uri="{D42A27DB-BD31-4B8C-83A1-F6EECF244321}">
                <p14:modId xmlns:p14="http://schemas.microsoft.com/office/powerpoint/2010/main" val="702521248"/>
              </p:ext>
            </p:extLst>
          </p:nvPr>
        </p:nvGraphicFramePr>
        <p:xfrm>
          <a:off x="764772" y="1900845"/>
          <a:ext cx="10939548" cy="47160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482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4951-F0CA-4ABC-93D3-BC7C20B8C48B}"/>
              </a:ext>
            </a:extLst>
          </p:cNvPr>
          <p:cNvSpPr>
            <a:spLocks noGrp="1"/>
          </p:cNvSpPr>
          <p:nvPr>
            <p:ph type="title"/>
          </p:nvPr>
        </p:nvSpPr>
        <p:spPr/>
        <p:txBody>
          <a:bodyPr/>
          <a:lstStyle/>
          <a:p>
            <a:r>
              <a:rPr lang="en-US" dirty="0">
                <a:solidFill>
                  <a:srgbClr val="00B050"/>
                </a:solidFill>
              </a:rPr>
              <a:t>Apartments</a:t>
            </a:r>
            <a:r>
              <a:rPr lang="en-US" dirty="0">
                <a:solidFill>
                  <a:srgbClr val="FF0000"/>
                </a:solidFill>
              </a:rPr>
              <a:t> </a:t>
            </a:r>
            <a:r>
              <a:rPr lang="en-US" dirty="0">
                <a:solidFill>
                  <a:schemeClr val="tx1"/>
                </a:solidFill>
              </a:rPr>
              <a:t>n</a:t>
            </a:r>
            <a:r>
              <a:rPr lang="en-US" dirty="0"/>
              <a:t>atural gas usage from 2008-2016</a:t>
            </a:r>
          </a:p>
        </p:txBody>
      </p:sp>
      <p:pic>
        <p:nvPicPr>
          <p:cNvPr id="4" name="Content Placeholder 5">
            <a:extLst>
              <a:ext uri="{FF2B5EF4-FFF2-40B4-BE49-F238E27FC236}">
                <a16:creationId xmlns:a16="http://schemas.microsoft.com/office/drawing/2014/main" id="{23877EDD-AACB-4549-9F82-C4A3467DBE3E}"/>
              </a:ext>
            </a:extLst>
          </p:cNvPr>
          <p:cNvPicPr>
            <a:picLocks noGrp="1" noChangeAspect="1"/>
          </p:cNvPicPr>
          <p:nvPr>
            <p:ph idx="1"/>
          </p:nvPr>
        </p:nvPicPr>
        <p:blipFill>
          <a:blip r:embed="rId2"/>
          <a:stretch>
            <a:fillRect/>
          </a:stretch>
        </p:blipFill>
        <p:spPr>
          <a:xfrm>
            <a:off x="1097280" y="1846263"/>
            <a:ext cx="10053847" cy="4302491"/>
          </a:xfrm>
          <a:prstGeom prst="rect">
            <a:avLst/>
          </a:prstGeom>
        </p:spPr>
      </p:pic>
    </p:spTree>
    <p:extLst>
      <p:ext uri="{BB962C8B-B14F-4D97-AF65-F5344CB8AC3E}">
        <p14:creationId xmlns:p14="http://schemas.microsoft.com/office/powerpoint/2010/main" val="1314608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771" y="258300"/>
            <a:ext cx="9905998" cy="1478570"/>
          </a:xfrm>
        </p:spPr>
        <p:txBody>
          <a:bodyPr>
            <a:normAutofit/>
          </a:bodyPr>
          <a:lstStyle/>
          <a:p>
            <a:r>
              <a:rPr lang="en-US" dirty="0">
                <a:solidFill>
                  <a:srgbClr val="FF9900"/>
                </a:solidFill>
              </a:rPr>
              <a:t>Dorm</a:t>
            </a:r>
            <a:r>
              <a:rPr lang="en-US" dirty="0"/>
              <a:t> </a:t>
            </a:r>
            <a:r>
              <a:rPr lang="en-US" dirty="0">
                <a:solidFill>
                  <a:schemeClr val="tx1"/>
                </a:solidFill>
              </a:rPr>
              <a:t>n</a:t>
            </a:r>
            <a:r>
              <a:rPr lang="en-US" dirty="0"/>
              <a:t>atural gas usage from 2009-2016</a:t>
            </a:r>
          </a:p>
        </p:txBody>
      </p:sp>
      <p:graphicFrame>
        <p:nvGraphicFramePr>
          <p:cNvPr id="4" name="Content Placeholder 3">
            <a:extLst/>
          </p:cNvPr>
          <p:cNvGraphicFramePr>
            <a:graphicFrameLocks noGrp="1"/>
          </p:cNvGraphicFramePr>
          <p:nvPr>
            <p:ph idx="1"/>
            <p:extLst>
              <p:ext uri="{D42A27DB-BD31-4B8C-83A1-F6EECF244321}">
                <p14:modId xmlns:p14="http://schemas.microsoft.com/office/powerpoint/2010/main" val="840664283"/>
              </p:ext>
            </p:extLst>
          </p:nvPr>
        </p:nvGraphicFramePr>
        <p:xfrm>
          <a:off x="322385" y="1695797"/>
          <a:ext cx="11435861" cy="44705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1252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Other Lycoming Buildings </a:t>
            </a:r>
            <a:r>
              <a:rPr lang="en-US" dirty="0">
                <a:solidFill>
                  <a:schemeClr val="tx1"/>
                </a:solidFill>
              </a:rPr>
              <a:t>natural</a:t>
            </a:r>
            <a:r>
              <a:rPr lang="en-US" dirty="0"/>
              <a:t> gas usage from 2009-2016</a:t>
            </a:r>
          </a:p>
        </p:txBody>
      </p:sp>
      <p:graphicFrame>
        <p:nvGraphicFramePr>
          <p:cNvPr id="4" name="Content Placeholder 3">
            <a:extLst/>
          </p:cNvPr>
          <p:cNvGraphicFramePr>
            <a:graphicFrameLocks noGrp="1"/>
          </p:cNvGraphicFramePr>
          <p:nvPr>
            <p:ph idx="1"/>
            <p:extLst>
              <p:ext uri="{D42A27DB-BD31-4B8C-83A1-F6EECF244321}">
                <p14:modId xmlns:p14="http://schemas.microsoft.com/office/powerpoint/2010/main" val="1446882690"/>
              </p:ext>
            </p:extLst>
          </p:nvPr>
        </p:nvGraphicFramePr>
        <p:xfrm>
          <a:off x="451339" y="1737360"/>
          <a:ext cx="11646876" cy="45169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1562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Percent Natural Gas Consumption per Building Group at Lycoming College for 2016</a:t>
            </a:r>
          </a:p>
        </p:txBody>
      </p:sp>
      <p:pic>
        <p:nvPicPr>
          <p:cNvPr id="4" name="Content Placeholder 3"/>
          <p:cNvPicPr>
            <a:picLocks noGrp="1" noChangeAspect="1"/>
          </p:cNvPicPr>
          <p:nvPr>
            <p:ph idx="1"/>
          </p:nvPr>
        </p:nvPicPr>
        <p:blipFill>
          <a:blip r:embed="rId2"/>
          <a:stretch>
            <a:fillRect/>
          </a:stretch>
        </p:blipFill>
        <p:spPr>
          <a:xfrm>
            <a:off x="1582710" y="1849329"/>
            <a:ext cx="9431121" cy="4314055"/>
          </a:xfrm>
          <a:prstGeom prst="rect">
            <a:avLst/>
          </a:prstGeom>
        </p:spPr>
      </p:pic>
    </p:spTree>
    <p:extLst>
      <p:ext uri="{BB962C8B-B14F-4D97-AF65-F5344CB8AC3E}">
        <p14:creationId xmlns:p14="http://schemas.microsoft.com/office/powerpoint/2010/main" val="197951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3D26-1FEF-43C1-8AC2-C49088826BC2}"/>
              </a:ext>
            </a:extLst>
          </p:cNvPr>
          <p:cNvSpPr>
            <a:spLocks noGrp="1"/>
          </p:cNvSpPr>
          <p:nvPr>
            <p:ph type="title"/>
          </p:nvPr>
        </p:nvSpPr>
        <p:spPr/>
        <p:txBody>
          <a:bodyPr/>
          <a:lstStyle/>
          <a:p>
            <a:r>
              <a:rPr lang="en-US" dirty="0"/>
              <a:t>What is Sustainability Committee</a:t>
            </a:r>
          </a:p>
        </p:txBody>
      </p:sp>
      <p:sp>
        <p:nvSpPr>
          <p:cNvPr id="5" name="Content Placeholder 4">
            <a:extLst>
              <a:ext uri="{FF2B5EF4-FFF2-40B4-BE49-F238E27FC236}">
                <a16:creationId xmlns:a16="http://schemas.microsoft.com/office/drawing/2014/main" id="{47C79220-1334-4BE8-BD75-62C41AFD25ED}"/>
              </a:ext>
            </a:extLst>
          </p:cNvPr>
          <p:cNvSpPr>
            <a:spLocks noGrp="1"/>
          </p:cNvSpPr>
          <p:nvPr>
            <p:ph sz="half" idx="1"/>
          </p:nvPr>
        </p:nvSpPr>
        <p:spPr/>
        <p:txBody>
          <a:bodyPr>
            <a:normAutofit/>
          </a:bodyPr>
          <a:lstStyle/>
          <a:p>
            <a:r>
              <a:rPr lang="en-US" dirty="0"/>
              <a:t>Sustainability Committee is a student-run organization that promotes sustainable initiatives on campus.</a:t>
            </a:r>
          </a:p>
          <a:p>
            <a:r>
              <a:rPr lang="en-US" dirty="0"/>
              <a:t>These include: Terracycling, Recyclemania, Food Recovery, and Sustainability conferences.</a:t>
            </a:r>
          </a:p>
          <a:p>
            <a:r>
              <a:rPr lang="en-US" dirty="0"/>
              <a:t>Our mission statement is below: Lycoming College embraces the goals of sustainability for all of its stakeholder members and as an institution. We support the identification of sustainable practices for the sake of a sustainable community and world in a way that efficiently uses college resources.</a:t>
            </a:r>
          </a:p>
        </p:txBody>
      </p:sp>
      <p:pic>
        <p:nvPicPr>
          <p:cNvPr id="7" name="Content Placeholder 6">
            <a:extLst>
              <a:ext uri="{FF2B5EF4-FFF2-40B4-BE49-F238E27FC236}">
                <a16:creationId xmlns:a16="http://schemas.microsoft.com/office/drawing/2014/main" id="{513126CF-57CC-44DE-AEC4-F86394441DE5}"/>
              </a:ext>
            </a:extLst>
          </p:cNvPr>
          <p:cNvPicPr>
            <a:picLocks noGrp="1" noChangeAspect="1"/>
          </p:cNvPicPr>
          <p:nvPr>
            <p:ph sz="half" idx="2"/>
          </p:nvPr>
        </p:nvPicPr>
        <p:blipFill>
          <a:blip r:embed="rId3"/>
          <a:stretch>
            <a:fillRect/>
          </a:stretch>
        </p:blipFill>
        <p:spPr>
          <a:xfrm>
            <a:off x="7178279" y="1846263"/>
            <a:ext cx="3017043" cy="4022725"/>
          </a:xfrm>
          <a:prstGeom prst="rect">
            <a:avLst/>
          </a:prstGeom>
        </p:spPr>
      </p:pic>
    </p:spTree>
    <p:extLst>
      <p:ext uri="{BB962C8B-B14F-4D97-AF65-F5344CB8AC3E}">
        <p14:creationId xmlns:p14="http://schemas.microsoft.com/office/powerpoint/2010/main" val="4261206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Energy usage at the President’s House</a:t>
            </a:r>
          </a:p>
        </p:txBody>
      </p:sp>
      <p:graphicFrame>
        <p:nvGraphicFramePr>
          <p:cNvPr id="5" name="Content Placeholder 4">
            <a:extLst>
              <a:ext uri="{FF2B5EF4-FFF2-40B4-BE49-F238E27FC236}">
                <a16:creationId xmlns:a16="http://schemas.microsoft.com/office/drawing/2014/main" id="{0D0B079C-583A-46AA-9CE8-DA4CEE5BB9FD}"/>
              </a:ext>
            </a:extLst>
          </p:cNvPr>
          <p:cNvGraphicFramePr>
            <a:graphicFrameLocks noGrp="1"/>
          </p:cNvGraphicFramePr>
          <p:nvPr>
            <p:ph idx="1"/>
            <p:extLst>
              <p:ext uri="{D42A27DB-BD31-4B8C-83A1-F6EECF244321}">
                <p14:modId xmlns:p14="http://schemas.microsoft.com/office/powerpoint/2010/main" val="797830989"/>
              </p:ext>
            </p:extLst>
          </p:nvPr>
        </p:nvGraphicFramePr>
        <p:xfrm>
          <a:off x="1097280" y="2303461"/>
          <a:ext cx="4814670" cy="2966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DDBDC40-BE40-48A0-A681-A50E2665A548}"/>
              </a:ext>
            </a:extLst>
          </p:cNvPr>
          <p:cNvGraphicFramePr>
            <a:graphicFrameLocks/>
          </p:cNvGraphicFramePr>
          <p:nvPr>
            <p:extLst>
              <p:ext uri="{D42A27DB-BD31-4B8C-83A1-F6EECF244321}">
                <p14:modId xmlns:p14="http://schemas.microsoft.com/office/powerpoint/2010/main" val="338183933"/>
              </p:ext>
            </p:extLst>
          </p:nvPr>
        </p:nvGraphicFramePr>
        <p:xfrm>
          <a:off x="6280051" y="2156924"/>
          <a:ext cx="5161671" cy="3247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2024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178B-FDFB-44D2-9D44-78B5877BB66A}"/>
              </a:ext>
            </a:extLst>
          </p:cNvPr>
          <p:cNvSpPr>
            <a:spLocks noGrp="1"/>
          </p:cNvSpPr>
          <p:nvPr>
            <p:ph type="title"/>
          </p:nvPr>
        </p:nvSpPr>
        <p:spPr/>
        <p:txBody>
          <a:bodyPr/>
          <a:lstStyle/>
          <a:p>
            <a:r>
              <a:rPr lang="en-US" dirty="0"/>
              <a:t>Some conclusions we can make</a:t>
            </a:r>
          </a:p>
        </p:txBody>
      </p:sp>
      <p:sp>
        <p:nvSpPr>
          <p:cNvPr id="3" name="Content Placeholder 2">
            <a:extLst>
              <a:ext uri="{FF2B5EF4-FFF2-40B4-BE49-F238E27FC236}">
                <a16:creationId xmlns:a16="http://schemas.microsoft.com/office/drawing/2014/main" id="{592DB482-2DBE-415B-8AE1-37774D06D3F2}"/>
              </a:ext>
            </a:extLst>
          </p:cNvPr>
          <p:cNvSpPr>
            <a:spLocks noGrp="1"/>
          </p:cNvSpPr>
          <p:nvPr>
            <p:ph idx="1"/>
          </p:nvPr>
        </p:nvSpPr>
        <p:spPr/>
        <p:txBody>
          <a:bodyPr/>
          <a:lstStyle/>
          <a:p>
            <a:pPr marL="0" indent="0">
              <a:buNone/>
            </a:pPr>
            <a:r>
              <a:rPr lang="en-US" dirty="0"/>
              <a:t>Big Picture: Lycoming is trending downward in water and natural gas usage, but now is trending upwards in electrical usage.</a:t>
            </a:r>
          </a:p>
          <a:p>
            <a:pPr marL="0" indent="0">
              <a:buNone/>
            </a:pPr>
            <a:r>
              <a:rPr lang="en-US" dirty="0"/>
              <a:t>	Why could this be happening?</a:t>
            </a:r>
          </a:p>
          <a:p>
            <a:pPr lvl="6"/>
            <a:r>
              <a:rPr lang="en-US" dirty="0"/>
              <a:t>Renovations working effectively</a:t>
            </a:r>
          </a:p>
          <a:p>
            <a:pPr lvl="6"/>
            <a:r>
              <a:rPr lang="en-US" dirty="0"/>
              <a:t>Cost of natural gas</a:t>
            </a:r>
          </a:p>
          <a:p>
            <a:pPr lvl="6"/>
            <a:r>
              <a:rPr lang="en-US" dirty="0"/>
              <a:t>Student and faculty actions</a:t>
            </a:r>
          </a:p>
          <a:p>
            <a:pPr marL="0" indent="0">
              <a:buNone/>
            </a:pPr>
            <a:r>
              <a:rPr lang="en-US" dirty="0"/>
              <a:t>Some variables that are hard to control in the audit are:</a:t>
            </a:r>
          </a:p>
          <a:p>
            <a:pPr lvl="1"/>
            <a:r>
              <a:rPr lang="en-US" dirty="0"/>
              <a:t>Seasonality</a:t>
            </a:r>
          </a:p>
          <a:p>
            <a:pPr lvl="1"/>
            <a:r>
              <a:rPr lang="en-US" dirty="0"/>
              <a:t>Occupancy (Academic Year vs Summer)</a:t>
            </a:r>
          </a:p>
          <a:p>
            <a:pPr lvl="1"/>
            <a:r>
              <a:rPr lang="en-US" dirty="0"/>
              <a:t>Renovations</a:t>
            </a:r>
          </a:p>
        </p:txBody>
      </p:sp>
    </p:spTree>
    <p:extLst>
      <p:ext uri="{BB962C8B-B14F-4D97-AF65-F5344CB8AC3E}">
        <p14:creationId xmlns:p14="http://schemas.microsoft.com/office/powerpoint/2010/main" val="58881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additions to the Audit!</a:t>
            </a:r>
          </a:p>
        </p:txBody>
      </p:sp>
      <p:sp>
        <p:nvSpPr>
          <p:cNvPr id="3" name="Content Placeholder 2"/>
          <p:cNvSpPr>
            <a:spLocks noGrp="1"/>
          </p:cNvSpPr>
          <p:nvPr>
            <p:ph idx="1"/>
          </p:nvPr>
        </p:nvSpPr>
        <p:spPr/>
        <p:txBody>
          <a:bodyPr/>
          <a:lstStyle/>
          <a:p>
            <a:r>
              <a:rPr lang="en-US" dirty="0"/>
              <a:t>This past year Anthony Mancuso and Samuel Lamport began working with a thermal imagery camera that specialized in detecting heat loss.</a:t>
            </a:r>
          </a:p>
          <a:p>
            <a:r>
              <a:rPr lang="en-US" dirty="0"/>
              <a:t>In the future this camera could help the administration target areas in buildings that need to be repaired, while also saving money on electric and helping the environment too!</a:t>
            </a:r>
          </a:p>
          <a:p>
            <a:r>
              <a:rPr lang="en-US" dirty="0"/>
              <a:t>Given that data continues to be collected over the years, a student or student could use statistical analysis to test if there are any significant changes in electrical, water, or natural gas usage.</a:t>
            </a:r>
          </a:p>
          <a:p>
            <a:r>
              <a:rPr lang="en-US" dirty="0"/>
              <a:t>Now that Lycoming College has purchase land for a Biology field station (off of route 87 on the Loyalsock Creek), there is the potential for the development of sustainable infrastructure (featuring solar panels) and a composting site.</a:t>
            </a:r>
          </a:p>
        </p:txBody>
      </p:sp>
    </p:spTree>
    <p:extLst>
      <p:ext uri="{BB962C8B-B14F-4D97-AF65-F5344CB8AC3E}">
        <p14:creationId xmlns:p14="http://schemas.microsoft.com/office/powerpoint/2010/main" val="1514457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Recyclemania Past Results</a:t>
            </a:r>
          </a:p>
        </p:txBody>
      </p:sp>
      <p:sp>
        <p:nvSpPr>
          <p:cNvPr id="3" name="Content Placeholder 2"/>
          <p:cNvSpPr>
            <a:spLocks noGrp="1"/>
          </p:cNvSpPr>
          <p:nvPr>
            <p:ph sz="half" idx="1"/>
          </p:nvPr>
        </p:nvSpPr>
        <p:spPr/>
        <p:txBody>
          <a:bodyPr>
            <a:normAutofit lnSpcReduction="10000"/>
          </a:bodyPr>
          <a:lstStyle/>
          <a:p>
            <a:r>
              <a:rPr lang="en-US" dirty="0">
                <a:effectLst/>
              </a:rPr>
              <a:t>2016:</a:t>
            </a:r>
          </a:p>
          <a:p>
            <a:r>
              <a:rPr lang="en-US" dirty="0">
                <a:effectLst/>
              </a:rPr>
              <a:t>198/214 for total recycling </a:t>
            </a:r>
          </a:p>
          <a:p>
            <a:r>
              <a:rPr lang="en-US" dirty="0">
                <a:effectLst/>
              </a:rPr>
              <a:t>126/269 for per capita classic recycling</a:t>
            </a:r>
          </a:p>
          <a:p>
            <a:r>
              <a:rPr lang="en-US" dirty="0"/>
              <a:t>2015:</a:t>
            </a:r>
          </a:p>
          <a:p>
            <a:r>
              <a:rPr lang="en-US" dirty="0">
                <a:effectLst/>
              </a:rPr>
              <a:t>158/307 for per capita classic recycling</a:t>
            </a:r>
            <a:endParaRPr lang="en-US" dirty="0"/>
          </a:p>
          <a:p>
            <a:r>
              <a:rPr lang="en-US" dirty="0">
                <a:effectLst/>
              </a:rPr>
              <a:t>20</a:t>
            </a:r>
            <a:r>
              <a:rPr lang="en-US" dirty="0"/>
              <a:t>14:</a:t>
            </a:r>
          </a:p>
          <a:p>
            <a:r>
              <a:rPr lang="en-US" dirty="0"/>
              <a:t>257/332 for per capita classic recycling</a:t>
            </a:r>
          </a:p>
          <a:p>
            <a:r>
              <a:rPr lang="en-US" dirty="0"/>
              <a:t>For more results follow the link: </a:t>
            </a:r>
            <a:r>
              <a:rPr lang="en-US" dirty="0">
                <a:hlinkClick r:id="rId3"/>
              </a:rPr>
              <a:t>https://recyclemania.org/scoreboard/past-results/</a:t>
            </a:r>
            <a:endParaRPr lang="en-US" dirty="0"/>
          </a:p>
          <a:p>
            <a:endParaRPr lang="en-US" dirty="0"/>
          </a:p>
          <a:p>
            <a:endParaRPr lang="en-US" dirty="0">
              <a:effectLst/>
            </a:endParaRPr>
          </a:p>
          <a:p>
            <a:endParaRPr lang="en-US" dirty="0"/>
          </a:p>
        </p:txBody>
      </p:sp>
      <p:pic>
        <p:nvPicPr>
          <p:cNvPr id="6" name="Content Placeholder 5">
            <a:extLst>
              <a:ext uri="{FF2B5EF4-FFF2-40B4-BE49-F238E27FC236}">
                <a16:creationId xmlns:a16="http://schemas.microsoft.com/office/drawing/2014/main" id="{4A196ECB-A3BE-44B5-A58A-CB6E6311BFDD}"/>
              </a:ext>
            </a:extLst>
          </p:cNvPr>
          <p:cNvPicPr>
            <a:picLocks noGrp="1" noChangeAspect="1"/>
          </p:cNvPicPr>
          <p:nvPr>
            <p:ph sz="half" idx="2"/>
          </p:nvPr>
        </p:nvPicPr>
        <p:blipFill rotWithShape="1">
          <a:blip r:embed="rId4"/>
          <a:srcRect b="52502"/>
          <a:stretch/>
        </p:blipFill>
        <p:spPr>
          <a:xfrm>
            <a:off x="6096000" y="2321986"/>
            <a:ext cx="5699139" cy="2923113"/>
          </a:xfrm>
        </p:spPr>
      </p:pic>
    </p:spTree>
    <p:extLst>
      <p:ext uri="{BB962C8B-B14F-4D97-AF65-F5344CB8AC3E}">
        <p14:creationId xmlns:p14="http://schemas.microsoft.com/office/powerpoint/2010/main" val="911053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Lycoming sustainability programs</a:t>
            </a:r>
          </a:p>
        </p:txBody>
      </p:sp>
      <p:sp>
        <p:nvSpPr>
          <p:cNvPr id="3" name="Content Placeholder 2"/>
          <p:cNvSpPr>
            <a:spLocks noGrp="1"/>
          </p:cNvSpPr>
          <p:nvPr>
            <p:ph idx="1"/>
          </p:nvPr>
        </p:nvSpPr>
        <p:spPr/>
        <p:txBody>
          <a:bodyPr>
            <a:normAutofit/>
          </a:bodyPr>
          <a:lstStyle/>
          <a:p>
            <a:r>
              <a:rPr lang="en-US" dirty="0"/>
              <a:t>Lycoming College Sustainability Committee</a:t>
            </a:r>
          </a:p>
          <a:p>
            <a:pPr lvl="1"/>
            <a:r>
              <a:rPr lang="en-US" dirty="0"/>
              <a:t>Food Recovery Network</a:t>
            </a:r>
          </a:p>
          <a:p>
            <a:pPr lvl="1"/>
            <a:r>
              <a:rPr lang="en-US" dirty="0"/>
              <a:t>Terracycling Program</a:t>
            </a:r>
          </a:p>
          <a:p>
            <a:r>
              <a:rPr lang="en-US" dirty="0"/>
              <a:t>LEAF Earth Week (Coming in April)</a:t>
            </a:r>
          </a:p>
          <a:p>
            <a:r>
              <a:rPr lang="en-US" dirty="0"/>
              <a:t>Campus Clean up Day! (Date TBA)</a:t>
            </a:r>
          </a:p>
          <a:p>
            <a:r>
              <a:rPr lang="en-US" dirty="0"/>
              <a:t>Single Stream Recycling</a:t>
            </a:r>
          </a:p>
          <a:p>
            <a:r>
              <a:rPr lang="en-US" dirty="0"/>
              <a:t>Rain Garden outside of Lynn Science Center</a:t>
            </a:r>
          </a:p>
          <a:p>
            <a:r>
              <a:rPr lang="en-US" dirty="0"/>
              <a:t>Wertz Dining Hall Renewable Cup system and To-Go boxes</a:t>
            </a:r>
          </a:p>
          <a:p>
            <a:r>
              <a:rPr lang="en-US" dirty="0"/>
              <a:t>Solar Panels (On top of Heim, we hope to expand to the Rec Center soon)</a:t>
            </a:r>
          </a:p>
        </p:txBody>
      </p:sp>
    </p:spTree>
    <p:extLst>
      <p:ext uri="{BB962C8B-B14F-4D97-AF65-F5344CB8AC3E}">
        <p14:creationId xmlns:p14="http://schemas.microsoft.com/office/powerpoint/2010/main" val="3443355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A203-C643-4944-9EF3-E90674D665FC}"/>
              </a:ext>
            </a:extLst>
          </p:cNvPr>
          <p:cNvSpPr>
            <a:spLocks noGrp="1"/>
          </p:cNvSpPr>
          <p:nvPr>
            <p:ph type="title"/>
          </p:nvPr>
        </p:nvSpPr>
        <p:spPr/>
        <p:txBody>
          <a:bodyPr/>
          <a:lstStyle/>
          <a:p>
            <a:r>
              <a:rPr lang="en-US" dirty="0"/>
              <a:t>Terracyling</a:t>
            </a:r>
          </a:p>
        </p:txBody>
      </p:sp>
      <p:sp>
        <p:nvSpPr>
          <p:cNvPr id="4" name="Content Placeholder 3">
            <a:extLst>
              <a:ext uri="{FF2B5EF4-FFF2-40B4-BE49-F238E27FC236}">
                <a16:creationId xmlns:a16="http://schemas.microsoft.com/office/drawing/2014/main" id="{F04D2785-D8EA-4A63-8265-4EEC425B59CD}"/>
              </a:ext>
            </a:extLst>
          </p:cNvPr>
          <p:cNvSpPr>
            <a:spLocks noGrp="1"/>
          </p:cNvSpPr>
          <p:nvPr>
            <p:ph sz="half" idx="1"/>
          </p:nvPr>
        </p:nvSpPr>
        <p:spPr/>
        <p:txBody>
          <a:bodyPr>
            <a:normAutofit fontScale="92500" lnSpcReduction="20000"/>
          </a:bodyPr>
          <a:lstStyle/>
          <a:p>
            <a:r>
              <a:rPr lang="en-US" dirty="0"/>
              <a:t>Terracycling is a program that takes “non-recyclable” items and allows them to be recycled.</a:t>
            </a:r>
          </a:p>
          <a:p>
            <a:r>
              <a:rPr lang="en-US" dirty="0"/>
              <a:t>Some of these include: solo cups, energy bar wrappers, empty shampoo or conditioner bottles, empty make up bottles, and cigarette butts just to name a few!</a:t>
            </a:r>
          </a:p>
          <a:p>
            <a:r>
              <a:rPr lang="en-US" dirty="0"/>
              <a:t>These items are collected in the Green Terracycling bins on campus and are sorted by members of the sustainability committee at the end of the semester to be weighed and shipped.</a:t>
            </a:r>
          </a:p>
          <a:p>
            <a:r>
              <a:rPr lang="en-US" dirty="0"/>
              <a:t>Find out more info at </a:t>
            </a:r>
            <a:r>
              <a:rPr lang="en-US" dirty="0">
                <a:hlinkClick r:id="rId2"/>
              </a:rPr>
              <a:t>https://www.terracycle.com/en-US/</a:t>
            </a:r>
            <a:r>
              <a:rPr lang="en-US" dirty="0"/>
              <a:t> or through our Terracycle flyer file </a:t>
            </a:r>
            <a:r>
              <a:rPr lang="en-US" dirty="0">
                <a:hlinkClick r:id="rId3"/>
              </a:rPr>
              <a:t>https://lycomingcollege.sharepoint.com/sites/LycoSustainability/Shared%20Documents/Terracycle%20Flyer.pdf</a:t>
            </a:r>
            <a:endParaRPr lang="en-US" dirty="0"/>
          </a:p>
          <a:p>
            <a:endParaRPr lang="en-US" dirty="0"/>
          </a:p>
        </p:txBody>
      </p:sp>
      <p:pic>
        <p:nvPicPr>
          <p:cNvPr id="9" name="Content Placeholder 8">
            <a:extLst>
              <a:ext uri="{FF2B5EF4-FFF2-40B4-BE49-F238E27FC236}">
                <a16:creationId xmlns:a16="http://schemas.microsoft.com/office/drawing/2014/main" id="{06362BBF-068B-4459-8BB4-580E997CDAFA}"/>
              </a:ext>
            </a:extLst>
          </p:cNvPr>
          <p:cNvPicPr>
            <a:picLocks noGrp="1" noChangeAspect="1"/>
          </p:cNvPicPr>
          <p:nvPr>
            <p:ph sz="half" idx="2"/>
          </p:nvPr>
        </p:nvPicPr>
        <p:blipFill>
          <a:blip r:embed="rId4"/>
          <a:stretch>
            <a:fillRect/>
          </a:stretch>
        </p:blipFill>
        <p:spPr>
          <a:xfrm>
            <a:off x="6675438" y="1845629"/>
            <a:ext cx="4023359" cy="4023359"/>
          </a:xfrm>
        </p:spPr>
      </p:pic>
    </p:spTree>
    <p:extLst>
      <p:ext uri="{BB962C8B-B14F-4D97-AF65-F5344CB8AC3E}">
        <p14:creationId xmlns:p14="http://schemas.microsoft.com/office/powerpoint/2010/main" val="677250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F1B77-9BA0-49AA-AB72-81CB2E90B0E9}"/>
              </a:ext>
            </a:extLst>
          </p:cNvPr>
          <p:cNvSpPr>
            <a:spLocks noGrp="1"/>
          </p:cNvSpPr>
          <p:nvPr>
            <p:ph type="title"/>
          </p:nvPr>
        </p:nvSpPr>
        <p:spPr/>
        <p:txBody>
          <a:bodyPr/>
          <a:lstStyle/>
          <a:p>
            <a:r>
              <a:rPr lang="en-US" dirty="0"/>
              <a:t>Food Recovery</a:t>
            </a:r>
          </a:p>
        </p:txBody>
      </p:sp>
      <p:sp>
        <p:nvSpPr>
          <p:cNvPr id="4" name="Content Placeholder 3">
            <a:extLst>
              <a:ext uri="{FF2B5EF4-FFF2-40B4-BE49-F238E27FC236}">
                <a16:creationId xmlns:a16="http://schemas.microsoft.com/office/drawing/2014/main" id="{BC6C9F95-9BFF-4430-AEBD-FFFCB2E8DB86}"/>
              </a:ext>
            </a:extLst>
          </p:cNvPr>
          <p:cNvSpPr>
            <a:spLocks noGrp="1"/>
          </p:cNvSpPr>
          <p:nvPr>
            <p:ph sz="half" idx="1"/>
          </p:nvPr>
        </p:nvSpPr>
        <p:spPr/>
        <p:txBody>
          <a:bodyPr/>
          <a:lstStyle/>
          <a:p>
            <a:r>
              <a:rPr lang="en-US" dirty="0"/>
              <a:t>Currently Food Recovery is occurring every day of the week besides Saturday! We hope to get this to 7 days a week soon!</a:t>
            </a:r>
          </a:p>
          <a:p>
            <a:r>
              <a:rPr lang="en-US" dirty="0"/>
              <a:t>Food Recovery takes the extra food that is not eaten and students from sorority and fraternity life and clubs and organizations bring it to American Rescue Workers.</a:t>
            </a:r>
          </a:p>
          <a:p>
            <a:pPr marL="0" indent="0">
              <a:buNone/>
            </a:pPr>
            <a:r>
              <a:rPr lang="en-US" dirty="0"/>
              <a:t>As of today we have recovered 34,859 </a:t>
            </a:r>
            <a:r>
              <a:rPr lang="en-US" dirty="0" err="1"/>
              <a:t>lbs</a:t>
            </a:r>
            <a:r>
              <a:rPr lang="en-US" dirty="0"/>
              <a:t> of food!!</a:t>
            </a:r>
          </a:p>
        </p:txBody>
      </p:sp>
      <p:pic>
        <p:nvPicPr>
          <p:cNvPr id="7" name="Content Placeholder 6">
            <a:extLst>
              <a:ext uri="{FF2B5EF4-FFF2-40B4-BE49-F238E27FC236}">
                <a16:creationId xmlns:a16="http://schemas.microsoft.com/office/drawing/2014/main" id="{CEA9EBDD-E573-4B51-A5E6-CFDA77A2F4D9}"/>
              </a:ext>
            </a:extLst>
          </p:cNvPr>
          <p:cNvPicPr>
            <a:picLocks noGrp="1" noChangeAspect="1"/>
          </p:cNvPicPr>
          <p:nvPr>
            <p:ph sz="half" idx="2"/>
          </p:nvPr>
        </p:nvPicPr>
        <p:blipFill>
          <a:blip r:embed="rId2"/>
          <a:stretch>
            <a:fillRect/>
          </a:stretch>
        </p:blipFill>
        <p:spPr>
          <a:xfrm>
            <a:off x="6675438" y="1846263"/>
            <a:ext cx="4022725" cy="4022725"/>
          </a:xfrm>
        </p:spPr>
      </p:pic>
    </p:spTree>
    <p:extLst>
      <p:ext uri="{BB962C8B-B14F-4D97-AF65-F5344CB8AC3E}">
        <p14:creationId xmlns:p14="http://schemas.microsoft.com/office/powerpoint/2010/main" val="202777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1919-656E-4D78-8CE3-2448E2E486AB}"/>
              </a:ext>
            </a:extLst>
          </p:cNvPr>
          <p:cNvSpPr>
            <a:spLocks noGrp="1"/>
          </p:cNvSpPr>
          <p:nvPr>
            <p:ph type="title"/>
          </p:nvPr>
        </p:nvSpPr>
        <p:spPr/>
        <p:txBody>
          <a:bodyPr/>
          <a:lstStyle/>
          <a:p>
            <a:r>
              <a:rPr lang="en-US" dirty="0"/>
              <a:t>PERC Conference</a:t>
            </a:r>
          </a:p>
        </p:txBody>
      </p:sp>
      <p:sp>
        <p:nvSpPr>
          <p:cNvPr id="4" name="Content Placeholder 3">
            <a:extLst>
              <a:ext uri="{FF2B5EF4-FFF2-40B4-BE49-F238E27FC236}">
                <a16:creationId xmlns:a16="http://schemas.microsoft.com/office/drawing/2014/main" id="{DA879F70-6A41-4561-9F55-9C1EE7147B80}"/>
              </a:ext>
            </a:extLst>
          </p:cNvPr>
          <p:cNvSpPr>
            <a:spLocks noGrp="1"/>
          </p:cNvSpPr>
          <p:nvPr>
            <p:ph sz="half" idx="1"/>
          </p:nvPr>
        </p:nvSpPr>
        <p:spPr/>
        <p:txBody>
          <a:bodyPr/>
          <a:lstStyle/>
          <a:p>
            <a:r>
              <a:rPr lang="en-US" dirty="0"/>
              <a:t>Lycoming College is a member of PERC, which stands for the Pennsylvania Environmental Resource Consortium.</a:t>
            </a:r>
          </a:p>
          <a:p>
            <a:r>
              <a:rPr lang="en-US" dirty="0"/>
              <a:t>PERC has two conferences a year and Lycoming has won awards for our sustainability programs</a:t>
            </a:r>
          </a:p>
          <a:p>
            <a:r>
              <a:rPr lang="en-US" dirty="0"/>
              <a:t>Most of our fellow Pennsylvania private institutions are also in this program (like F&amp;M and Dickinson). They constantly raise their sustainability efforts and we must as well!</a:t>
            </a:r>
          </a:p>
        </p:txBody>
      </p:sp>
      <p:pic>
        <p:nvPicPr>
          <p:cNvPr id="6" name="Content Placeholder 5">
            <a:extLst>
              <a:ext uri="{FF2B5EF4-FFF2-40B4-BE49-F238E27FC236}">
                <a16:creationId xmlns:a16="http://schemas.microsoft.com/office/drawing/2014/main" id="{83D9ADC3-B370-4857-B065-088DC83A04D5}"/>
              </a:ext>
            </a:extLst>
          </p:cNvPr>
          <p:cNvPicPr>
            <a:picLocks noGrp="1" noChangeAspect="1"/>
          </p:cNvPicPr>
          <p:nvPr>
            <p:ph sz="half" idx="2"/>
          </p:nvPr>
        </p:nvPicPr>
        <p:blipFill>
          <a:blip r:embed="rId2"/>
          <a:stretch>
            <a:fillRect/>
          </a:stretch>
        </p:blipFill>
        <p:spPr>
          <a:xfrm>
            <a:off x="6675438" y="1846263"/>
            <a:ext cx="4022725" cy="4022725"/>
          </a:xfrm>
          <a:prstGeom prst="rect">
            <a:avLst/>
          </a:prstGeom>
        </p:spPr>
      </p:pic>
    </p:spTree>
    <p:extLst>
      <p:ext uri="{BB962C8B-B14F-4D97-AF65-F5344CB8AC3E}">
        <p14:creationId xmlns:p14="http://schemas.microsoft.com/office/powerpoint/2010/main" val="255993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Ways to improve Lycoming’s sustainability</a:t>
            </a:r>
          </a:p>
        </p:txBody>
      </p:sp>
      <p:sp>
        <p:nvSpPr>
          <p:cNvPr id="3" name="Content Placeholder 2"/>
          <p:cNvSpPr>
            <a:spLocks noGrp="1"/>
          </p:cNvSpPr>
          <p:nvPr>
            <p:ph idx="1"/>
          </p:nvPr>
        </p:nvSpPr>
        <p:spPr/>
        <p:txBody>
          <a:bodyPr>
            <a:normAutofit/>
          </a:bodyPr>
          <a:lstStyle/>
          <a:p>
            <a:r>
              <a:rPr lang="en-US" dirty="0"/>
              <a:t>More recycling bins outdoors around campus, expand from the one just next to the library?</a:t>
            </a:r>
          </a:p>
          <a:p>
            <a:r>
              <a:rPr lang="en-US" dirty="0"/>
              <a:t>A terracylcing bin (green) in each dorm room to go with each recycling bin</a:t>
            </a:r>
          </a:p>
          <a:p>
            <a:r>
              <a:rPr lang="en-US" dirty="0"/>
              <a:t>Recycling bins in communal bathrooms, helps make recycling easier for freshman especially</a:t>
            </a:r>
          </a:p>
          <a:p>
            <a:r>
              <a:rPr lang="en-US" dirty="0"/>
              <a:t>LEED certification for new building projects on campus </a:t>
            </a:r>
          </a:p>
          <a:p>
            <a:r>
              <a:rPr lang="en-US" dirty="0"/>
              <a:t>Rain Garden by the storm drain at Skeath</a:t>
            </a:r>
          </a:p>
          <a:p>
            <a:r>
              <a:rPr lang="en-US" dirty="0"/>
              <a:t>Composting project at the new College Property</a:t>
            </a:r>
          </a:p>
          <a:p>
            <a:r>
              <a:rPr lang="en-US" dirty="0"/>
              <a:t>Community Garden. Where should it be housed?</a:t>
            </a:r>
          </a:p>
          <a:p>
            <a:r>
              <a:rPr lang="en-US" dirty="0"/>
              <a:t>Bigger presence at Freshman weekend, make sure new students know some of the great programs at Lycoming!</a:t>
            </a:r>
          </a:p>
        </p:txBody>
      </p:sp>
    </p:spTree>
    <p:extLst>
      <p:ext uri="{BB962C8B-B14F-4D97-AF65-F5344CB8AC3E}">
        <p14:creationId xmlns:p14="http://schemas.microsoft.com/office/powerpoint/2010/main" val="540153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9F84-106C-4EAC-B83B-288B2D8AEE1D}"/>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90D37FEA-38A4-42CB-AFE5-E53FEA984817}"/>
              </a:ext>
            </a:extLst>
          </p:cNvPr>
          <p:cNvSpPr>
            <a:spLocks noGrp="1"/>
          </p:cNvSpPr>
          <p:nvPr>
            <p:ph idx="1"/>
          </p:nvPr>
        </p:nvSpPr>
        <p:spPr/>
        <p:txBody>
          <a:bodyPr/>
          <a:lstStyle/>
          <a:p>
            <a:r>
              <a:rPr lang="en-US" dirty="0"/>
              <a:t>Dr. Zimmerman, Dr. Smith</a:t>
            </a:r>
          </a:p>
          <a:p>
            <a:r>
              <a:rPr lang="en-US" dirty="0"/>
              <a:t>Lycoming College Biology Department</a:t>
            </a:r>
          </a:p>
          <a:p>
            <a:r>
              <a:rPr lang="en-US" dirty="0"/>
              <a:t>The 2017 Energy Audit Crew</a:t>
            </a:r>
          </a:p>
          <a:p>
            <a:r>
              <a:rPr lang="en-US" dirty="0"/>
              <a:t>Family</a:t>
            </a:r>
          </a:p>
          <a:p>
            <a:r>
              <a:rPr lang="en-US" dirty="0"/>
              <a:t>Friends</a:t>
            </a:r>
          </a:p>
          <a:p>
            <a:r>
              <a:rPr lang="en-US" dirty="0"/>
              <a:t>And you, the Audience</a:t>
            </a:r>
          </a:p>
          <a:p>
            <a:endParaRPr lang="en-US" dirty="0"/>
          </a:p>
        </p:txBody>
      </p:sp>
    </p:spTree>
    <p:extLst>
      <p:ext uri="{BB962C8B-B14F-4D97-AF65-F5344CB8AC3E}">
        <p14:creationId xmlns:p14="http://schemas.microsoft.com/office/powerpoint/2010/main" val="372743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1FC9-E7D4-46E2-BF30-63E286CA3A4F}"/>
              </a:ext>
            </a:extLst>
          </p:cNvPr>
          <p:cNvSpPr>
            <a:spLocks noGrp="1"/>
          </p:cNvSpPr>
          <p:nvPr>
            <p:ph type="title"/>
          </p:nvPr>
        </p:nvSpPr>
        <p:spPr/>
        <p:txBody>
          <a:bodyPr/>
          <a:lstStyle/>
          <a:p>
            <a:r>
              <a:rPr lang="en-US" dirty="0"/>
              <a:t>What is the Environmental Audit?</a:t>
            </a:r>
          </a:p>
        </p:txBody>
      </p:sp>
      <p:sp>
        <p:nvSpPr>
          <p:cNvPr id="3" name="Content Placeholder 2">
            <a:extLst>
              <a:ext uri="{FF2B5EF4-FFF2-40B4-BE49-F238E27FC236}">
                <a16:creationId xmlns:a16="http://schemas.microsoft.com/office/drawing/2014/main" id="{8E3B3C29-60DE-4608-82FA-8602538BF5DF}"/>
              </a:ext>
            </a:extLst>
          </p:cNvPr>
          <p:cNvSpPr>
            <a:spLocks noGrp="1"/>
          </p:cNvSpPr>
          <p:nvPr>
            <p:ph idx="1"/>
          </p:nvPr>
        </p:nvSpPr>
        <p:spPr>
          <a:xfrm>
            <a:off x="1097279" y="1845733"/>
            <a:ext cx="4998721" cy="4106179"/>
          </a:xfrm>
        </p:spPr>
        <p:txBody>
          <a:bodyPr>
            <a:normAutofit lnSpcReduction="10000"/>
          </a:bodyPr>
          <a:lstStyle/>
          <a:p>
            <a:r>
              <a:rPr lang="en-US" dirty="0"/>
              <a:t>The Environmental Audit to put it simply is a way for Lycoming College to measure the usage of electrical, water, and natural gas consumption on campus. The audit is a “living document” and began in 2007, with the 2017 edition currently in the works.</a:t>
            </a:r>
          </a:p>
          <a:p>
            <a:r>
              <a:rPr lang="en-US" dirty="0"/>
              <a:t>The audit also takes sustainability into account and examines the efforts that clubs and organizations, especially Sustainability Committee, are participating in on campus!</a:t>
            </a:r>
          </a:p>
          <a:p>
            <a:r>
              <a:rPr lang="en-US" dirty="0"/>
              <a:t>The entirety of this project is student led, which allows for Lycoming College Students to gain insight into the energy expenditures that occur on our campus. </a:t>
            </a:r>
          </a:p>
        </p:txBody>
      </p:sp>
      <p:pic>
        <p:nvPicPr>
          <p:cNvPr id="5" name="Picture 4">
            <a:extLst>
              <a:ext uri="{FF2B5EF4-FFF2-40B4-BE49-F238E27FC236}">
                <a16:creationId xmlns:a16="http://schemas.microsoft.com/office/drawing/2014/main" id="{D0692822-B30C-408A-9E0C-D8AE88EF473C}"/>
              </a:ext>
            </a:extLst>
          </p:cNvPr>
          <p:cNvPicPr>
            <a:picLocks noChangeAspect="1"/>
          </p:cNvPicPr>
          <p:nvPr/>
        </p:nvPicPr>
        <p:blipFill>
          <a:blip r:embed="rId2"/>
          <a:stretch>
            <a:fillRect/>
          </a:stretch>
        </p:blipFill>
        <p:spPr>
          <a:xfrm>
            <a:off x="6370516" y="1948309"/>
            <a:ext cx="5594350" cy="3729567"/>
          </a:xfrm>
          <a:prstGeom prst="rect">
            <a:avLst/>
          </a:prstGeom>
        </p:spPr>
      </p:pic>
    </p:spTree>
    <p:extLst>
      <p:ext uri="{BB962C8B-B14F-4D97-AF65-F5344CB8AC3E}">
        <p14:creationId xmlns:p14="http://schemas.microsoft.com/office/powerpoint/2010/main" val="3977905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pic>
        <p:nvPicPr>
          <p:cNvPr id="7" name="Picture 6">
            <a:extLst>
              <a:ext uri="{FF2B5EF4-FFF2-40B4-BE49-F238E27FC236}">
                <a16:creationId xmlns:a16="http://schemas.microsoft.com/office/drawing/2014/main" id="{2DC43525-2758-440B-BE78-0E0E1AC5C01B}"/>
              </a:ext>
            </a:extLst>
          </p:cNvPr>
          <p:cNvPicPr>
            <a:picLocks noChangeAspect="1"/>
          </p:cNvPicPr>
          <p:nvPr/>
        </p:nvPicPr>
        <p:blipFill>
          <a:blip r:embed="rId2"/>
          <a:stretch>
            <a:fillRect/>
          </a:stretch>
        </p:blipFill>
        <p:spPr>
          <a:xfrm>
            <a:off x="9023350" y="304800"/>
            <a:ext cx="2711450" cy="2711450"/>
          </a:xfrm>
          <a:prstGeom prst="rect">
            <a:avLst/>
          </a:prstGeom>
        </p:spPr>
      </p:pic>
      <p:pic>
        <p:nvPicPr>
          <p:cNvPr id="9" name="Picture 8">
            <a:extLst>
              <a:ext uri="{FF2B5EF4-FFF2-40B4-BE49-F238E27FC236}">
                <a16:creationId xmlns:a16="http://schemas.microsoft.com/office/drawing/2014/main" id="{16A33D07-E12A-4DEC-ADFE-9546B7033A86}"/>
              </a:ext>
            </a:extLst>
          </p:cNvPr>
          <p:cNvPicPr>
            <a:picLocks noChangeAspect="1"/>
          </p:cNvPicPr>
          <p:nvPr/>
        </p:nvPicPr>
        <p:blipFill>
          <a:blip r:embed="rId3"/>
          <a:stretch>
            <a:fillRect/>
          </a:stretch>
        </p:blipFill>
        <p:spPr>
          <a:xfrm>
            <a:off x="457200" y="135468"/>
            <a:ext cx="2253456" cy="3004608"/>
          </a:xfrm>
          <a:prstGeom prst="rect">
            <a:avLst/>
          </a:prstGeom>
        </p:spPr>
      </p:pic>
      <p:pic>
        <p:nvPicPr>
          <p:cNvPr id="13" name="Picture 12">
            <a:extLst>
              <a:ext uri="{FF2B5EF4-FFF2-40B4-BE49-F238E27FC236}">
                <a16:creationId xmlns:a16="http://schemas.microsoft.com/office/drawing/2014/main" id="{F350C765-AC39-47C5-9A58-D14B95F5A403}"/>
              </a:ext>
            </a:extLst>
          </p:cNvPr>
          <p:cNvPicPr>
            <a:picLocks noChangeAspect="1"/>
          </p:cNvPicPr>
          <p:nvPr/>
        </p:nvPicPr>
        <p:blipFill>
          <a:blip r:embed="rId4"/>
          <a:stretch>
            <a:fillRect/>
          </a:stretch>
        </p:blipFill>
        <p:spPr>
          <a:xfrm>
            <a:off x="4431268" y="304800"/>
            <a:ext cx="2795032" cy="2795032"/>
          </a:xfrm>
          <a:prstGeom prst="rect">
            <a:avLst/>
          </a:prstGeom>
        </p:spPr>
      </p:pic>
    </p:spTree>
    <p:extLst>
      <p:ext uri="{BB962C8B-B14F-4D97-AF65-F5344CB8AC3E}">
        <p14:creationId xmlns:p14="http://schemas.microsoft.com/office/powerpoint/2010/main" val="388711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F0E02E-0FDF-46B5-B186-F43AEC9898C7}"/>
              </a:ext>
            </a:extLst>
          </p:cNvPr>
          <p:cNvSpPr>
            <a:spLocks noGrp="1"/>
          </p:cNvSpPr>
          <p:nvPr>
            <p:ph type="title"/>
          </p:nvPr>
        </p:nvSpPr>
        <p:spPr/>
        <p:txBody>
          <a:bodyPr/>
          <a:lstStyle/>
          <a:p>
            <a:r>
              <a:rPr lang="en-US" dirty="0"/>
              <a:t>Where can I find the Environmental Audit?</a:t>
            </a:r>
          </a:p>
        </p:txBody>
      </p:sp>
      <p:sp>
        <p:nvSpPr>
          <p:cNvPr id="5" name="Content Placeholder 4">
            <a:extLst>
              <a:ext uri="{FF2B5EF4-FFF2-40B4-BE49-F238E27FC236}">
                <a16:creationId xmlns:a16="http://schemas.microsoft.com/office/drawing/2014/main" id="{4F9010FC-3F6D-4ED4-9500-24DE3CB7A095}"/>
              </a:ext>
            </a:extLst>
          </p:cNvPr>
          <p:cNvSpPr>
            <a:spLocks noGrp="1"/>
          </p:cNvSpPr>
          <p:nvPr>
            <p:ph sz="half" idx="1"/>
          </p:nvPr>
        </p:nvSpPr>
        <p:spPr/>
        <p:txBody>
          <a:bodyPr/>
          <a:lstStyle/>
          <a:p>
            <a:r>
              <a:rPr lang="en-US" dirty="0"/>
              <a:t>The Energy Audit is available on the Lycoming.edu website under “Sustainability” in the Student Life drop-down menu. </a:t>
            </a:r>
          </a:p>
          <a:p>
            <a:r>
              <a:rPr lang="en-US" dirty="0"/>
              <a:t>Next click on “Energy Audit” and the 2015 and 2016 documents are both displayed and able to be downloaded</a:t>
            </a:r>
          </a:p>
          <a:p>
            <a:r>
              <a:rPr lang="en-US" dirty="0"/>
              <a:t>Or follow the link! </a:t>
            </a:r>
            <a:r>
              <a:rPr lang="en-US" dirty="0">
                <a:hlinkClick r:id="rId2"/>
              </a:rPr>
              <a:t>http://www.lycoming.edu/sustainability/environmentAudit.aspx</a:t>
            </a:r>
            <a:endParaRPr lang="en-US" dirty="0"/>
          </a:p>
          <a:p>
            <a:endParaRPr lang="en-US" dirty="0"/>
          </a:p>
        </p:txBody>
      </p:sp>
      <p:pic>
        <p:nvPicPr>
          <p:cNvPr id="7" name="Content Placeholder 6">
            <a:extLst>
              <a:ext uri="{FF2B5EF4-FFF2-40B4-BE49-F238E27FC236}">
                <a16:creationId xmlns:a16="http://schemas.microsoft.com/office/drawing/2014/main" id="{247FD0B7-531A-4D7F-B396-E2898CD9A92F}"/>
              </a:ext>
            </a:extLst>
          </p:cNvPr>
          <p:cNvPicPr>
            <a:picLocks noGrp="1" noChangeAspect="1"/>
          </p:cNvPicPr>
          <p:nvPr>
            <p:ph sz="half" idx="2"/>
          </p:nvPr>
        </p:nvPicPr>
        <p:blipFill rotWithShape="1">
          <a:blip r:embed="rId3"/>
          <a:srcRect l="24127" t="10270" r="2463" b="6316"/>
          <a:stretch/>
        </p:blipFill>
        <p:spPr>
          <a:xfrm>
            <a:off x="6096000" y="1903924"/>
            <a:ext cx="5979829" cy="3821972"/>
          </a:xfrm>
          <a:prstGeom prst="rect">
            <a:avLst/>
          </a:prstGeom>
        </p:spPr>
      </p:pic>
    </p:spTree>
    <p:extLst>
      <p:ext uri="{BB962C8B-B14F-4D97-AF65-F5344CB8AC3E}">
        <p14:creationId xmlns:p14="http://schemas.microsoft.com/office/powerpoint/2010/main" val="17390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D9B6-CF24-45D0-838C-B30E95EEA9C4}"/>
              </a:ext>
            </a:extLst>
          </p:cNvPr>
          <p:cNvSpPr>
            <a:spLocks noGrp="1"/>
          </p:cNvSpPr>
          <p:nvPr>
            <p:ph type="title"/>
          </p:nvPr>
        </p:nvSpPr>
        <p:spPr/>
        <p:txBody>
          <a:bodyPr/>
          <a:lstStyle/>
          <a:p>
            <a:r>
              <a:rPr lang="en-US" dirty="0"/>
              <a:t>Audit Methodology</a:t>
            </a:r>
          </a:p>
        </p:txBody>
      </p:sp>
      <p:sp>
        <p:nvSpPr>
          <p:cNvPr id="3" name="Content Placeholder 2">
            <a:extLst>
              <a:ext uri="{FF2B5EF4-FFF2-40B4-BE49-F238E27FC236}">
                <a16:creationId xmlns:a16="http://schemas.microsoft.com/office/drawing/2014/main" id="{C70F2A82-2207-4857-A426-A82967DE4BE1}"/>
              </a:ext>
            </a:extLst>
          </p:cNvPr>
          <p:cNvSpPr>
            <a:spLocks noGrp="1"/>
          </p:cNvSpPr>
          <p:nvPr>
            <p:ph idx="1"/>
          </p:nvPr>
        </p:nvSpPr>
        <p:spPr/>
        <p:txBody>
          <a:bodyPr/>
          <a:lstStyle/>
          <a:p>
            <a:r>
              <a:rPr lang="en-US" dirty="0"/>
              <a:t>Data for the Audit is split into multiple categories: Water, Electrical, Natural Gas, and Solid Waste/Recycling.</a:t>
            </a:r>
          </a:p>
          <a:p>
            <a:r>
              <a:rPr lang="en-US" dirty="0"/>
              <a:t>Water data is obtained through the Williamsport Water Authority</a:t>
            </a:r>
          </a:p>
          <a:p>
            <a:r>
              <a:rPr lang="en-US" dirty="0"/>
              <a:t>Electrical and Natural Gas data is obtained through the companies PPL and UGI respectfully.</a:t>
            </a:r>
          </a:p>
          <a:p>
            <a:r>
              <a:rPr lang="en-US" dirty="0"/>
              <a:t>Solid Waste/Recycling data is obtained through Lycoming College’s garbage/recycling hauler</a:t>
            </a:r>
          </a:p>
          <a:p>
            <a:r>
              <a:rPr lang="en-US" dirty="0"/>
              <a:t>Data is maintained via Excel spreadsheets with pivot tables that allow us to create tables and information on data that is updated yearly. </a:t>
            </a:r>
          </a:p>
        </p:txBody>
      </p:sp>
    </p:spTree>
    <p:extLst>
      <p:ext uri="{BB962C8B-B14F-4D97-AF65-F5344CB8AC3E}">
        <p14:creationId xmlns:p14="http://schemas.microsoft.com/office/powerpoint/2010/main" val="211416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D5DD-76F9-4B7C-A2D1-D8987FB31D6F}"/>
              </a:ext>
            </a:extLst>
          </p:cNvPr>
          <p:cNvSpPr>
            <a:spLocks noGrp="1"/>
          </p:cNvSpPr>
          <p:nvPr>
            <p:ph type="ctrTitle"/>
          </p:nvPr>
        </p:nvSpPr>
        <p:spPr/>
        <p:txBody>
          <a:bodyPr>
            <a:normAutofit/>
          </a:bodyPr>
          <a:lstStyle/>
          <a:p>
            <a:r>
              <a:rPr lang="en-US" sz="5400" dirty="0"/>
              <a:t>Results: Campus Energy Use Totals</a:t>
            </a:r>
          </a:p>
        </p:txBody>
      </p:sp>
    </p:spTree>
    <p:extLst>
      <p:ext uri="{BB962C8B-B14F-4D97-AF65-F5344CB8AC3E}">
        <p14:creationId xmlns:p14="http://schemas.microsoft.com/office/powerpoint/2010/main" val="3647167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173" y="213965"/>
            <a:ext cx="9905998" cy="1478570"/>
          </a:xfrm>
        </p:spPr>
        <p:txBody>
          <a:bodyPr>
            <a:normAutofit/>
          </a:bodyPr>
          <a:lstStyle/>
          <a:p>
            <a:r>
              <a:rPr lang="en-US" dirty="0"/>
              <a:t>Total Electricity per year in Lycoming College 2007-2016</a:t>
            </a:r>
          </a:p>
        </p:txBody>
      </p:sp>
      <p:graphicFrame>
        <p:nvGraphicFramePr>
          <p:cNvPr id="6" name="Content Placeholder 5">
            <a:extLst>
              <a:ext uri="{FF2B5EF4-FFF2-40B4-BE49-F238E27FC236}">
                <a16:creationId xmlns:a16="http://schemas.microsoft.com/office/drawing/2014/main" id="{5F56073A-F093-44E9-83C9-7B625AC3984C}"/>
              </a:ext>
            </a:extLst>
          </p:cNvPr>
          <p:cNvGraphicFramePr>
            <a:graphicFrameLocks noGrp="1"/>
          </p:cNvGraphicFramePr>
          <p:nvPr>
            <p:ph idx="1"/>
            <p:extLst>
              <p:ext uri="{D42A27DB-BD31-4B8C-83A1-F6EECF244321}">
                <p14:modId xmlns:p14="http://schemas.microsoft.com/office/powerpoint/2010/main" val="2294354824"/>
              </p:ext>
            </p:extLst>
          </p:nvPr>
        </p:nvGraphicFramePr>
        <p:xfrm>
          <a:off x="964276" y="1692534"/>
          <a:ext cx="10152611" cy="4835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328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Amount of water Lycoming College used from 2008-2016</a:t>
            </a:r>
          </a:p>
        </p:txBody>
      </p:sp>
      <p:pic>
        <p:nvPicPr>
          <p:cNvPr id="6" name="Content Placeholder 5"/>
          <p:cNvPicPr>
            <a:picLocks noGrp="1" noChangeAspect="1"/>
          </p:cNvPicPr>
          <p:nvPr>
            <p:ph idx="1"/>
          </p:nvPr>
        </p:nvPicPr>
        <p:blipFill rotWithShape="1">
          <a:blip r:embed="rId2"/>
          <a:srcRect b="-1459"/>
          <a:stretch/>
        </p:blipFill>
        <p:spPr>
          <a:xfrm>
            <a:off x="844647" y="1737360"/>
            <a:ext cx="10502705" cy="4616311"/>
          </a:xfrm>
          <a:prstGeom prst="rect">
            <a:avLst/>
          </a:prstGeom>
        </p:spPr>
      </p:pic>
    </p:spTree>
    <p:extLst>
      <p:ext uri="{BB962C8B-B14F-4D97-AF65-F5344CB8AC3E}">
        <p14:creationId xmlns:p14="http://schemas.microsoft.com/office/powerpoint/2010/main" val="72236316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15827</TotalTime>
  <Words>1458</Words>
  <Application>Microsoft Office PowerPoint</Application>
  <PresentationFormat>Widescreen</PresentationFormat>
  <Paragraphs>167</Paragraphs>
  <Slides>40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Calibri</vt:lpstr>
      <vt:lpstr>Calibri Light</vt:lpstr>
      <vt:lpstr>Retrospect</vt:lpstr>
      <vt:lpstr>Sustainability in Action through the 2016 Lycoming College Environmental Audit</vt:lpstr>
      <vt:lpstr>Table of Contents</vt:lpstr>
      <vt:lpstr>What is Sustainability Committee</vt:lpstr>
      <vt:lpstr>What is the Environmental Audit?</vt:lpstr>
      <vt:lpstr>Where can I find the Environmental Audit?</vt:lpstr>
      <vt:lpstr>Audit Methodology</vt:lpstr>
      <vt:lpstr>Results: Campus Energy Use Totals</vt:lpstr>
      <vt:lpstr>Total Electricity per year in Lycoming College 2007-2016</vt:lpstr>
      <vt:lpstr>Total Amount of water Lycoming College used from 2008-2016</vt:lpstr>
      <vt:lpstr>Total Natural Gas Per Year in Lycoming College 2009-2016</vt:lpstr>
      <vt:lpstr>Electrical Data for Campus Buildings2007-2016</vt:lpstr>
      <vt:lpstr>Total Electrical Energy Usage per Building group 2007-2016</vt:lpstr>
      <vt:lpstr>Academic Buildings electrical usage from 2007-2016</vt:lpstr>
      <vt:lpstr>Apartment electrical usage from 2007-2016</vt:lpstr>
      <vt:lpstr>Dorm electrical usage from 2007-2016</vt:lpstr>
      <vt:lpstr>Other Lycoming Buildings electrical usage from 2007-2016</vt:lpstr>
      <vt:lpstr>Percent Electrical Consumption per Building Group at Lycoming College for 2016</vt:lpstr>
      <vt:lpstr>Water Usage in Gallons/Square Foot (2008-2016): Graphical Displays</vt:lpstr>
      <vt:lpstr>Academic Buiildings gallon/square foot water usage 2008-2016 </vt:lpstr>
      <vt:lpstr>Apartments gallon/square foot water usage 2008-2016 </vt:lpstr>
      <vt:lpstr>Dorm gallon/square foot water usage 2008-2016 </vt:lpstr>
      <vt:lpstr>Other Lycoming Buildings gallon/square foot water usage 2008-2016 </vt:lpstr>
      <vt:lpstr>Percent Water Consumption per Building Group at Lycoming College for 2016</vt:lpstr>
      <vt:lpstr>Natural Gas Data Per individual building group unit 2009-2016</vt:lpstr>
      <vt:lpstr>Academic Buildings natural gas usage from 2009-2016</vt:lpstr>
      <vt:lpstr>Apartments natural gas usage from 2008-2016</vt:lpstr>
      <vt:lpstr>Dorm natural gas usage from 2009-2016</vt:lpstr>
      <vt:lpstr>Other Lycoming Buildings natural gas usage from 2009-2016</vt:lpstr>
      <vt:lpstr>Percent Natural Gas Consumption per Building Group at Lycoming College for 2016</vt:lpstr>
      <vt:lpstr>Energy usage at the President’s House</vt:lpstr>
      <vt:lpstr>Some conclusions we can make</vt:lpstr>
      <vt:lpstr>Upcoming additions to the Audit!</vt:lpstr>
      <vt:lpstr>Recyclemania Past Results</vt:lpstr>
      <vt:lpstr>Lycoming sustainability programs</vt:lpstr>
      <vt:lpstr>Terracyling</vt:lpstr>
      <vt:lpstr>Food Recovery</vt:lpstr>
      <vt:lpstr>PERC Conference</vt:lpstr>
      <vt:lpstr>Ways to improve Lycoming’s sustainability</vt:lpstr>
      <vt:lpstr>Acknowledgments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Audit:  8th Edition  April 2017</dc:title>
  <dc:creator>andrew shelly</dc:creator>
  <cp:lastModifiedBy>Andrew Shelly</cp:lastModifiedBy>
  <cp:revision>148</cp:revision>
  <dcterms:created xsi:type="dcterms:W3CDTF">2017-04-18T04:46:22Z</dcterms:created>
  <dcterms:modified xsi:type="dcterms:W3CDTF">2018-03-19T03:14:49Z</dcterms:modified>
</cp:coreProperties>
</file>